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notesMasterIdLst>
    <p:notesMasterId r:id="rId17"/>
  </p:notesMasterIdLst>
  <p:sldIdLst>
    <p:sldId id="256" r:id="rId2"/>
    <p:sldId id="270" r:id="rId3"/>
    <p:sldId id="266" r:id="rId4"/>
    <p:sldId id="272" r:id="rId5"/>
    <p:sldId id="273" r:id="rId6"/>
    <p:sldId id="258" r:id="rId7"/>
    <p:sldId id="274" r:id="rId8"/>
    <p:sldId id="275" r:id="rId9"/>
    <p:sldId id="276" r:id="rId10"/>
    <p:sldId id="267" r:id="rId11"/>
    <p:sldId id="261" r:id="rId12"/>
    <p:sldId id="262" r:id="rId13"/>
    <p:sldId id="263" r:id="rId14"/>
    <p:sldId id="278" r:id="rId15"/>
    <p:sldId id="277" r:id="rId16"/>
  </p:sldIdLst>
  <p:sldSz cx="9144000" cy="6858000" type="screen4x3"/>
  <p:notesSz cx="6788150" cy="992346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71A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5047" y="0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4894D-8C0F-43E6-B367-AEDE5AED8885}" type="datetimeFigureOut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8815" y="4713645"/>
            <a:ext cx="5430520" cy="4465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5568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5047" y="9425568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B0148-E3BF-4AD5-A805-10446B3819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7509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B0148-E3BF-4AD5-A805-10446B381989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99DE3E-1759-4EA5-8EF3-E11526AEF07C}" type="datetime1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7CBD92-8E89-47D9-A331-527622744E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B9919E-E243-4404-8625-3BBCD43331D8}" type="datetime1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7CBD92-8E89-47D9-A331-527622744E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5F19A7-4D02-47A6-AEF7-5A5A07440BDC}" type="datetime1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7CBD92-8E89-47D9-A331-527622744E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C80DCB-FEB9-47BB-A0BF-2E3FDB79FF18}" type="datetime1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7CBD92-8E89-47D9-A331-527622744E3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8F9795-A097-45B4-807E-D7F2BB417108}" type="datetime1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7CBD92-8E89-47D9-A331-527622744E3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CD1791-BC0C-4673-BF54-FCAA0208EE8B}" type="datetime1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7CBD92-8E89-47D9-A331-527622744E3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281C0-4B14-4A53-94BC-52D5F3BD338F}" type="datetime1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7CBD92-8E89-47D9-A331-527622744E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F37B32-06A5-4763-A1A4-432621450795}" type="datetime1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7CBD92-8E89-47D9-A331-527622744E3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790147-72BC-45FD-B202-893406A6B729}" type="datetime1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7CBD92-8E89-47D9-A331-527622744E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C21457D-B452-4F49-9EEF-4B0D5C21FA70}" type="datetime1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7CBD92-8E89-47D9-A331-527622744E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06605FF-07C1-4FDA-9BA4-CA0D8A17A881}" type="datetime1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7CBD92-8E89-47D9-A331-527622744E3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011350B-8E0D-4902-A818-3F68F89CB45B}" type="datetime1">
              <a:rPr lang="ko-KR" altLang="en-US" smtClean="0"/>
              <a:pPr/>
              <a:t>2015-09-18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47CBD92-8E89-47D9-A331-527622744E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hf hdr="0" ftr="0" dt="0"/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28596" y="928670"/>
            <a:ext cx="7858180" cy="428628"/>
          </a:xfrm>
        </p:spPr>
        <p:txBody>
          <a:bodyPr>
            <a:normAutofit/>
          </a:bodyPr>
          <a:lstStyle/>
          <a:p>
            <a:pPr algn="l"/>
            <a:endParaRPr lang="ko-KR" altLang="en-US" sz="18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928662" y="4429132"/>
            <a:ext cx="7772400" cy="642942"/>
          </a:xfrm>
        </p:spPr>
        <p:txBody>
          <a:bodyPr/>
          <a:lstStyle/>
          <a:p>
            <a:r>
              <a:rPr lang="ko-KR" altLang="en-US" sz="2000" b="1" dirty="0" smtClean="0"/>
              <a:t>장재열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한국과학문화교육단체연합 부회장</a:t>
            </a:r>
            <a:r>
              <a:rPr lang="en-US" altLang="ko-KR" sz="2000" b="1" dirty="0" smtClean="0"/>
              <a:t>)</a:t>
            </a:r>
          </a:p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CBD92-8E89-47D9-A331-527622744E35}" type="slidenum">
              <a:rPr lang="ko-KR" altLang="en-US" smtClean="0"/>
              <a:pPr/>
              <a:t>1</a:t>
            </a:fld>
            <a:endParaRPr lang="ko-KR" altLang="en-US"/>
          </a:p>
        </p:txBody>
      </p:sp>
      <p:sp>
        <p:nvSpPr>
          <p:cNvPr id="4" name="부제목 2"/>
          <p:cNvSpPr txBox="1">
            <a:spLocks/>
          </p:cNvSpPr>
          <p:nvPr/>
        </p:nvSpPr>
        <p:spPr>
          <a:xfrm>
            <a:off x="3286116" y="3214686"/>
            <a:ext cx="2357454" cy="500066"/>
          </a:xfrm>
          <a:prstGeom prst="rect">
            <a:avLst/>
          </a:prstGeom>
        </p:spPr>
        <p:txBody>
          <a:bodyPr vert="horz" lIns="45720" rIns="45720">
            <a:normAutofit lnSpcReduction="10000"/>
          </a:bodyPr>
          <a:lstStyle/>
          <a:p>
            <a:pPr marL="0" marR="64008" lvl="0" indent="0" algn="r" defTabSz="914400" rtl="0" eaLnBrk="1" fontAlgn="auto" latinLnBrk="1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altLang="ko-K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2015. 09. 22.</a:t>
            </a:r>
          </a:p>
          <a:p>
            <a:pPr marL="0" marR="64008" lvl="0" indent="0" algn="r" defTabSz="914400" rtl="0" eaLnBrk="1" fontAlgn="auto" latinLnBrk="1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ko-KR" altLang="en-US" sz="27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72267" y="1628800"/>
            <a:ext cx="8358246" cy="920144"/>
          </a:xfrm>
          <a:prstGeom prst="rect">
            <a:avLst/>
          </a:prstGeom>
        </p:spPr>
        <p:txBody>
          <a:bodyPr vert="horz" anchor="b">
            <a:normAutofit fontScale="8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ko-KR" altLang="en-US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민간의 </a:t>
            </a:r>
            <a:r>
              <a:rPr kumimoji="0" lang="ko-KR" altLang="en-US" sz="4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자유학기제</a:t>
            </a:r>
            <a:r>
              <a:rPr kumimoji="0" lang="ko-KR" altLang="en-US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프로그램 개발사례</a:t>
            </a:r>
            <a:endParaRPr kumimoji="0" lang="en-US" altLang="ko-KR" sz="4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altLang="ko-KR" sz="36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</a:t>
            </a:r>
            <a:r>
              <a:rPr lang="en-US" altLang="ko-KR" sz="2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- </a:t>
            </a:r>
            <a:r>
              <a:rPr lang="ko-KR" altLang="en-US" sz="2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과학기술 분야를 중심으로</a:t>
            </a:r>
            <a:r>
              <a:rPr lang="en-US" altLang="ko-KR" sz="2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-</a:t>
            </a:r>
            <a:endParaRPr kumimoji="0" lang="ko-KR" altLang="en-US" sz="2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285860"/>
            <a:ext cx="7858180" cy="48577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altLang="ko-KR" sz="2200" dirty="0" smtClean="0">
                <a:solidFill>
                  <a:srgbClr val="0070C0"/>
                </a:solidFill>
                <a:latin typeface="맑은 고딕"/>
                <a:ea typeface="맑은 고딕"/>
              </a:rPr>
              <a:t>▶</a:t>
            </a:r>
            <a:r>
              <a:rPr lang="en-US" altLang="ko-KR" sz="2200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200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프로그램개발 </a:t>
            </a:r>
            <a:r>
              <a:rPr lang="en-US" altLang="ko-KR" sz="2200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7</a:t>
            </a:r>
            <a:r>
              <a:rPr lang="ko-KR" altLang="en-US" sz="2200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종</a:t>
            </a:r>
            <a:endParaRPr lang="en-US" altLang="ko-KR" sz="2200" dirty="0" smtClean="0">
              <a:solidFill>
                <a:srgbClr val="0070C0"/>
              </a:solidFill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22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200" dirty="0" smtClean="0">
                <a:solidFill>
                  <a:srgbClr val="C00000"/>
                </a:solidFill>
                <a:latin typeface="+mn-ea"/>
              </a:rPr>
              <a:t>1. </a:t>
            </a:r>
            <a:r>
              <a:rPr lang="ko-KR" altLang="en-US" sz="2200" dirty="0" smtClean="0">
                <a:solidFill>
                  <a:srgbClr val="C00000"/>
                </a:solidFill>
                <a:latin typeface="+mn-ea"/>
              </a:rPr>
              <a:t>무선모형항공기와  무인항공기의 세계</a:t>
            </a:r>
            <a:endParaRPr lang="en-US" altLang="ko-KR" sz="2200" dirty="0" smtClean="0">
              <a:solidFill>
                <a:srgbClr val="C00000"/>
              </a:solidFill>
              <a:latin typeface="+mn-ea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900" dirty="0" smtClean="0">
                <a:latin typeface="+mn-ea"/>
              </a:rPr>
              <a:t>           </a:t>
            </a:r>
            <a:r>
              <a:rPr lang="en-US" altLang="ko-KR" sz="2000" dirty="0" smtClean="0">
                <a:latin typeface="+mn-ea"/>
              </a:rPr>
              <a:t>( </a:t>
            </a:r>
            <a:r>
              <a:rPr lang="ko-KR" altLang="en-US" sz="2000" dirty="0" smtClean="0">
                <a:latin typeface="+mn-ea"/>
              </a:rPr>
              <a:t>진로탐색 </a:t>
            </a:r>
            <a:r>
              <a:rPr lang="en-US" altLang="ko-KR" sz="2000" dirty="0" smtClean="0">
                <a:latin typeface="+mn-ea"/>
              </a:rPr>
              <a:t>+ </a:t>
            </a:r>
            <a:r>
              <a:rPr lang="ko-KR" altLang="en-US" sz="2000" dirty="0" smtClean="0">
                <a:latin typeface="+mn-ea"/>
              </a:rPr>
              <a:t>학생선택 </a:t>
            </a:r>
            <a:r>
              <a:rPr lang="en-US" altLang="ko-KR" sz="2000" dirty="0" smtClean="0">
                <a:latin typeface="+mn-ea"/>
              </a:rPr>
              <a:t>+ </a:t>
            </a:r>
            <a:r>
              <a:rPr lang="ko-KR" altLang="en-US" sz="2000" dirty="0" smtClean="0">
                <a:latin typeface="+mn-ea"/>
              </a:rPr>
              <a:t>동아리용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>
              <a:buNone/>
            </a:pPr>
            <a:endParaRPr lang="en-US" altLang="ko-KR" sz="1400" dirty="0" smtClean="0">
              <a:latin typeface="+mn-ea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2400" dirty="0" smtClean="0"/>
              <a:t>   </a:t>
            </a:r>
            <a:r>
              <a:rPr lang="en-US" altLang="ko-KR" sz="2000" dirty="0" smtClean="0"/>
              <a:t>- </a:t>
            </a:r>
            <a:r>
              <a:rPr lang="ko-KR" altLang="en-US" sz="2000" dirty="0" smtClean="0"/>
              <a:t>항공자료조사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비행시뮬레이션 체험</a:t>
            </a:r>
            <a:endParaRPr lang="en-US" altLang="ko-KR" sz="20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2000" dirty="0" smtClean="0"/>
              <a:t>   - </a:t>
            </a:r>
            <a:r>
              <a:rPr lang="ko-KR" altLang="en-US" sz="2000" dirty="0" smtClean="0"/>
              <a:t>무선모형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 글라이더 비행체험</a:t>
            </a:r>
            <a:endParaRPr lang="en-US" altLang="ko-KR" sz="20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2000" dirty="0" smtClean="0"/>
              <a:t>   - </a:t>
            </a:r>
            <a:r>
              <a:rPr lang="ko-KR" altLang="en-US" sz="2000" dirty="0" smtClean="0"/>
              <a:t>진로선택 등 탐구활동 전개</a:t>
            </a:r>
            <a:endParaRPr lang="en-US" altLang="ko-KR" sz="2000" dirty="0" smtClean="0"/>
          </a:p>
          <a:p>
            <a:pPr>
              <a:lnSpc>
                <a:spcPct val="150000"/>
              </a:lnSpc>
            </a:pPr>
            <a:endParaRPr lang="en-US" altLang="ko-KR" sz="2200" dirty="0" smtClean="0">
              <a:solidFill>
                <a:srgbClr val="0070C0"/>
              </a:solidFill>
              <a:latin typeface="HY견고딕" pitchFamily="18" charset="-127"/>
              <a:ea typeface="HY견고딕" pitchFamily="18" charset="-127"/>
            </a:endParaRPr>
          </a:p>
          <a:p>
            <a:pPr>
              <a:buNone/>
            </a:pPr>
            <a:endParaRPr lang="en-US" altLang="ko-KR" sz="20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47CBD92-8E89-47D9-A331-527622744E35}" type="slidenum">
              <a:rPr lang="ko-KR" altLang="en-US" smtClean="0"/>
              <a:pPr/>
              <a:t>10</a:t>
            </a:fld>
            <a:endParaRPr lang="ko-KR" altLang="en-US"/>
          </a:p>
        </p:txBody>
      </p:sp>
      <p:sp>
        <p:nvSpPr>
          <p:cNvPr id="5" name="제목 2"/>
          <p:cNvSpPr>
            <a:spLocks noGrp="1"/>
          </p:cNvSpPr>
          <p:nvPr>
            <p:ph type="title"/>
          </p:nvPr>
        </p:nvSpPr>
        <p:spPr>
          <a:xfrm>
            <a:off x="428596" y="428604"/>
            <a:ext cx="5357850" cy="582594"/>
          </a:xfr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r>
              <a:rPr lang="en-US" altLang="ko-KR" sz="28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dirty="0" err="1" smtClean="0">
                <a:latin typeface="HY헤드라인M" pitchFamily="18" charset="-127"/>
                <a:ea typeface="HY헤드라인M" pitchFamily="18" charset="-127"/>
              </a:rPr>
              <a:t>자유학기제</a:t>
            </a:r>
            <a:r>
              <a:rPr lang="ko-KR" altLang="en-US" sz="2800" dirty="0" smtClean="0">
                <a:latin typeface="HY헤드라인M" pitchFamily="18" charset="-127"/>
                <a:ea typeface="HY헤드라인M" pitchFamily="18" charset="-127"/>
              </a:rPr>
              <a:t> 프로그램 사례</a:t>
            </a:r>
            <a:r>
              <a:rPr lang="en-US" altLang="ko-KR" sz="28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800" dirty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026" name="Picture 2" descr="C:\Users\A\Pictures\비행기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786190"/>
            <a:ext cx="3407252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072098"/>
          </a:xfrm>
        </p:spPr>
        <p:txBody>
          <a:bodyPr>
            <a:normAutofit fontScale="92500" lnSpcReduction="10000"/>
          </a:bodyPr>
          <a:lstStyle/>
          <a:p>
            <a:pPr marL="566928" indent="-457200">
              <a:buNone/>
            </a:pPr>
            <a:r>
              <a:rPr lang="en-US" altLang="ko-KR" sz="2200" dirty="0" smtClean="0">
                <a:solidFill>
                  <a:srgbClr val="C00000"/>
                </a:solidFill>
                <a:latin typeface="+mn-ea"/>
              </a:rPr>
              <a:t>2. </a:t>
            </a:r>
            <a:r>
              <a:rPr lang="ko-KR" altLang="en-US" sz="2200" dirty="0" smtClean="0">
                <a:solidFill>
                  <a:srgbClr val="C00000"/>
                </a:solidFill>
                <a:latin typeface="+mn-ea"/>
              </a:rPr>
              <a:t>방사선과 원자력 바로 알기 </a:t>
            </a:r>
            <a:r>
              <a:rPr lang="en-US" altLang="ko-KR" sz="2200" dirty="0" smtClean="0">
                <a:solidFill>
                  <a:srgbClr val="C00000"/>
                </a:solidFill>
                <a:latin typeface="+mn-ea"/>
              </a:rPr>
              <a:t>(</a:t>
            </a:r>
            <a:r>
              <a:rPr lang="ko-KR" altLang="en-US" sz="2200" dirty="0" smtClean="0">
                <a:solidFill>
                  <a:srgbClr val="C00000"/>
                </a:solidFill>
                <a:latin typeface="+mn-ea"/>
              </a:rPr>
              <a:t>진로탐색 </a:t>
            </a:r>
            <a:r>
              <a:rPr lang="en-US" altLang="ko-KR" sz="2200" dirty="0" smtClean="0">
                <a:solidFill>
                  <a:srgbClr val="C00000"/>
                </a:solidFill>
                <a:latin typeface="+mn-ea"/>
              </a:rPr>
              <a:t>+ </a:t>
            </a:r>
            <a:r>
              <a:rPr lang="ko-KR" altLang="en-US" sz="2200" dirty="0" smtClean="0">
                <a:solidFill>
                  <a:srgbClr val="C00000"/>
                </a:solidFill>
                <a:latin typeface="+mn-ea"/>
              </a:rPr>
              <a:t>학생선택</a:t>
            </a:r>
            <a:r>
              <a:rPr lang="en-US" altLang="ko-KR" sz="2200" dirty="0" smtClean="0">
                <a:solidFill>
                  <a:srgbClr val="C00000"/>
                </a:solidFill>
                <a:latin typeface="+mn-ea"/>
              </a:rPr>
              <a:t>)</a:t>
            </a:r>
          </a:p>
          <a:p>
            <a:pPr marL="566928" indent="-457200">
              <a:lnSpc>
                <a:spcPct val="110000"/>
              </a:lnSpc>
              <a:buNone/>
            </a:pPr>
            <a:endParaRPr lang="en-US" altLang="ko-KR" sz="12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r>
              <a:rPr lang="en-US" altLang="ko-KR" sz="2000" dirty="0" smtClean="0">
                <a:latin typeface="+mn-ea"/>
              </a:rPr>
              <a:t>  - </a:t>
            </a:r>
            <a:r>
              <a:rPr lang="ko-KR" altLang="en-US" sz="2000" dirty="0" smtClean="0">
                <a:latin typeface="+mn-ea"/>
              </a:rPr>
              <a:t>실험 및 답사를 통해 방사선과 원자력 이해 높임</a:t>
            </a:r>
            <a:endParaRPr lang="en-US" altLang="ko-KR" sz="20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r>
              <a:rPr lang="en-US" altLang="ko-KR" sz="2000" dirty="0" smtClean="0">
                <a:latin typeface="+mn-ea"/>
              </a:rPr>
              <a:t>  - </a:t>
            </a:r>
            <a:r>
              <a:rPr lang="ko-KR" altLang="en-US" sz="2000" dirty="0" smtClean="0">
                <a:latin typeface="+mn-ea"/>
              </a:rPr>
              <a:t>진로 선택을 위한 탐구활동 전개</a:t>
            </a:r>
            <a:endParaRPr lang="en-US" altLang="ko-KR" sz="2000" dirty="0" smtClean="0">
              <a:latin typeface="+mn-ea"/>
            </a:endParaRPr>
          </a:p>
          <a:p>
            <a:pPr marL="566928" indent="-457200">
              <a:buNone/>
            </a:pPr>
            <a:endParaRPr lang="en-US" altLang="ko-KR" sz="2600" dirty="0" smtClean="0">
              <a:latin typeface="+mn-ea"/>
            </a:endParaRPr>
          </a:p>
          <a:p>
            <a:pPr marL="566928" indent="-457200">
              <a:buNone/>
            </a:pPr>
            <a:endParaRPr lang="en-US" altLang="ko-KR" sz="2600" dirty="0" smtClean="0">
              <a:latin typeface="+mn-ea"/>
            </a:endParaRPr>
          </a:p>
          <a:p>
            <a:pPr marL="566928" indent="-457200">
              <a:buNone/>
            </a:pPr>
            <a:r>
              <a:rPr lang="en-US" altLang="ko-KR" sz="2200" dirty="0" smtClean="0">
                <a:solidFill>
                  <a:srgbClr val="C00000"/>
                </a:solidFill>
                <a:latin typeface="+mn-ea"/>
              </a:rPr>
              <a:t>3. </a:t>
            </a:r>
            <a:r>
              <a:rPr lang="ko-KR" altLang="en-US" sz="2200" dirty="0" smtClean="0">
                <a:solidFill>
                  <a:srgbClr val="C00000"/>
                </a:solidFill>
                <a:latin typeface="+mn-ea"/>
              </a:rPr>
              <a:t>첨단 과학실험 </a:t>
            </a:r>
            <a:endParaRPr lang="en-US" altLang="ko-KR" sz="2200" dirty="0" smtClean="0">
              <a:solidFill>
                <a:srgbClr val="C00000"/>
              </a:solidFill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r>
              <a:rPr lang="en-US" altLang="ko-KR" sz="2200" dirty="0" smtClean="0">
                <a:latin typeface="+mn-ea"/>
              </a:rPr>
              <a:t>   (</a:t>
            </a:r>
            <a:r>
              <a:rPr lang="ko-KR" altLang="en-US" sz="2200" dirty="0" smtClean="0">
                <a:latin typeface="+mn-ea"/>
              </a:rPr>
              <a:t>진로탐색 </a:t>
            </a:r>
            <a:r>
              <a:rPr lang="en-US" altLang="ko-KR" sz="2200" dirty="0" smtClean="0">
                <a:latin typeface="+mn-ea"/>
              </a:rPr>
              <a:t>+ </a:t>
            </a:r>
            <a:r>
              <a:rPr lang="ko-KR" altLang="en-US" sz="2200" dirty="0" smtClean="0">
                <a:latin typeface="+mn-ea"/>
              </a:rPr>
              <a:t>동아리활동</a:t>
            </a:r>
            <a:r>
              <a:rPr lang="en-US" altLang="ko-KR" sz="2200" dirty="0" smtClean="0">
                <a:latin typeface="+mn-ea"/>
              </a:rPr>
              <a:t>)</a:t>
            </a:r>
          </a:p>
          <a:p>
            <a:pPr marL="566928" indent="-457200">
              <a:lnSpc>
                <a:spcPct val="150000"/>
              </a:lnSpc>
              <a:buNone/>
            </a:pPr>
            <a:endParaRPr lang="en-US" altLang="ko-KR" sz="13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r>
              <a:rPr lang="en-US" altLang="ko-KR" sz="2000" dirty="0" smtClean="0">
                <a:latin typeface="+mn-ea"/>
              </a:rPr>
              <a:t>  - </a:t>
            </a:r>
            <a:r>
              <a:rPr lang="ko-KR" altLang="en-US" sz="2000" dirty="0" smtClean="0">
                <a:latin typeface="+mn-ea"/>
              </a:rPr>
              <a:t>첨단과학실험 </a:t>
            </a:r>
            <a:r>
              <a:rPr lang="ko-KR" altLang="en-US" sz="2000" dirty="0" err="1" smtClean="0">
                <a:latin typeface="+mn-ea"/>
              </a:rPr>
              <a:t>콘텐츠</a:t>
            </a:r>
            <a:r>
              <a:rPr lang="ko-KR" altLang="en-US" sz="2000" dirty="0" smtClean="0">
                <a:latin typeface="+mn-ea"/>
              </a:rPr>
              <a:t> 활용</a:t>
            </a:r>
            <a:endParaRPr lang="en-US" altLang="ko-KR" sz="20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r>
              <a:rPr lang="en-US" altLang="ko-KR" sz="2000" dirty="0" smtClean="0">
                <a:latin typeface="+mn-ea"/>
              </a:rPr>
              <a:t>  - </a:t>
            </a:r>
            <a:r>
              <a:rPr lang="ko-KR" altLang="en-US" sz="2000" dirty="0" smtClean="0">
                <a:latin typeface="+mn-ea"/>
              </a:rPr>
              <a:t>교과지도 및 진로지도용으로 </a:t>
            </a:r>
            <a:endParaRPr lang="en-US" altLang="ko-KR" sz="20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r>
              <a:rPr lang="en-US" altLang="ko-KR" sz="2000" dirty="0" smtClean="0">
                <a:latin typeface="+mn-ea"/>
              </a:rPr>
              <a:t>    </a:t>
            </a:r>
            <a:r>
              <a:rPr lang="ko-KR" altLang="en-US" sz="2000" dirty="0" smtClean="0">
                <a:latin typeface="+mn-ea"/>
              </a:rPr>
              <a:t>활용</a:t>
            </a:r>
            <a:endParaRPr lang="en-US" altLang="ko-KR" sz="20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endParaRPr lang="en-US" altLang="ko-KR" sz="20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endParaRPr lang="en-US" altLang="ko-KR" sz="20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endParaRPr lang="en-US" altLang="ko-KR" sz="2000" dirty="0" smtClean="0">
              <a:latin typeface="+mn-ea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47CBD92-8E89-47D9-A331-527622744E35}" type="slidenum">
              <a:rPr lang="ko-KR" altLang="en-US" smtClean="0"/>
              <a:pPr/>
              <a:t>11</a:t>
            </a:fld>
            <a:endParaRPr lang="ko-KR" altLang="en-US"/>
          </a:p>
        </p:txBody>
      </p:sp>
      <p:pic>
        <p:nvPicPr>
          <p:cNvPr id="7" name="그림 6" descr="동중사진 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38" y="3000372"/>
            <a:ext cx="3381398" cy="25360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47CBD92-8E89-47D9-A331-527622744E35}" type="slidenum">
              <a:rPr lang="ko-KR" altLang="en-US" smtClean="0"/>
              <a:pPr/>
              <a:t>12</a:t>
            </a:fld>
            <a:endParaRPr lang="ko-KR" altLang="en-US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28596" y="785794"/>
            <a:ext cx="8286808" cy="5072098"/>
          </a:xfrm>
        </p:spPr>
        <p:txBody>
          <a:bodyPr>
            <a:normAutofit/>
          </a:bodyPr>
          <a:lstStyle/>
          <a:p>
            <a:pPr marL="566928" indent="-457200">
              <a:lnSpc>
                <a:spcPct val="150000"/>
              </a:lnSpc>
              <a:buNone/>
            </a:pPr>
            <a:r>
              <a:rPr lang="en-US" altLang="ko-KR" sz="2200" dirty="0" smtClean="0">
                <a:solidFill>
                  <a:srgbClr val="C00000"/>
                </a:solidFill>
                <a:latin typeface="+mn-ea"/>
              </a:rPr>
              <a:t>4. </a:t>
            </a:r>
            <a:r>
              <a:rPr lang="ko-KR" altLang="en-US" sz="2200" dirty="0" smtClean="0">
                <a:solidFill>
                  <a:srgbClr val="C00000"/>
                </a:solidFill>
                <a:latin typeface="+mn-ea"/>
              </a:rPr>
              <a:t>우리 </a:t>
            </a:r>
            <a:r>
              <a:rPr lang="ko-KR" altLang="en-US" sz="2200" dirty="0" err="1" smtClean="0">
                <a:solidFill>
                  <a:srgbClr val="C00000"/>
                </a:solidFill>
                <a:latin typeface="+mn-ea"/>
              </a:rPr>
              <a:t>역사문화속</a:t>
            </a:r>
            <a:r>
              <a:rPr lang="ko-KR" altLang="en-US" sz="2200" dirty="0" smtClean="0">
                <a:solidFill>
                  <a:srgbClr val="C00000"/>
                </a:solidFill>
                <a:latin typeface="+mn-ea"/>
              </a:rPr>
              <a:t> 과학 탐방</a:t>
            </a:r>
            <a:endParaRPr lang="en-US" altLang="ko-KR" sz="2200" dirty="0" smtClean="0">
              <a:solidFill>
                <a:srgbClr val="C00000"/>
              </a:solidFill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endParaRPr lang="en-US" altLang="ko-KR" sz="4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r>
              <a:rPr lang="en-US" altLang="ko-KR" sz="2000" dirty="0" smtClean="0">
                <a:latin typeface="+mn-ea"/>
              </a:rPr>
              <a:t>  - </a:t>
            </a:r>
            <a:r>
              <a:rPr lang="ko-KR" altLang="en-US" sz="2000" dirty="0" smtClean="0">
                <a:latin typeface="+mn-ea"/>
              </a:rPr>
              <a:t>우리의 역사 유적 및 유물에 내재된 </a:t>
            </a:r>
            <a:endParaRPr lang="en-US" altLang="ko-KR" sz="20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r>
              <a:rPr lang="en-US" altLang="ko-KR" sz="2000" dirty="0" smtClean="0">
                <a:latin typeface="+mn-ea"/>
              </a:rPr>
              <a:t>    </a:t>
            </a:r>
            <a:r>
              <a:rPr lang="ko-KR" altLang="en-US" sz="2000" dirty="0" smtClean="0">
                <a:latin typeface="+mn-ea"/>
              </a:rPr>
              <a:t>과학기술 탐방</a:t>
            </a:r>
            <a:endParaRPr lang="en-US" altLang="ko-KR" sz="20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r>
              <a:rPr lang="en-US" altLang="ko-KR" sz="2000" dirty="0" smtClean="0">
                <a:latin typeface="+mn-ea"/>
              </a:rPr>
              <a:t>  - </a:t>
            </a:r>
            <a:r>
              <a:rPr lang="ko-KR" altLang="en-US" sz="2000" dirty="0" smtClean="0">
                <a:latin typeface="+mn-ea"/>
              </a:rPr>
              <a:t>우리 역사문화에 대한 자긍심 회복</a:t>
            </a:r>
            <a:endParaRPr lang="en-US" altLang="ko-KR" sz="20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endParaRPr lang="en-US" altLang="ko-KR" sz="24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r>
              <a:rPr lang="en-US" altLang="ko-KR" sz="2200" dirty="0" smtClean="0">
                <a:solidFill>
                  <a:srgbClr val="C00000"/>
                </a:solidFill>
                <a:latin typeface="+mn-ea"/>
              </a:rPr>
              <a:t>5. </a:t>
            </a:r>
            <a:r>
              <a:rPr lang="ko-KR" altLang="en-US" sz="2200" dirty="0" smtClean="0">
                <a:solidFill>
                  <a:srgbClr val="C00000"/>
                </a:solidFill>
                <a:latin typeface="+mn-ea"/>
              </a:rPr>
              <a:t>천문우주과학의 이해와 천체관측 활동</a:t>
            </a:r>
            <a:endParaRPr lang="en-US" altLang="ko-KR" sz="2200" dirty="0" smtClean="0">
              <a:solidFill>
                <a:srgbClr val="C00000"/>
              </a:solidFill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endParaRPr lang="en-US" altLang="ko-KR" sz="4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r>
              <a:rPr lang="en-US" altLang="ko-KR" sz="2000" dirty="0" smtClean="0">
                <a:latin typeface="+mn-ea"/>
              </a:rPr>
              <a:t>  - </a:t>
            </a:r>
            <a:r>
              <a:rPr lang="ko-KR" altLang="en-US" sz="2000" dirty="0" smtClean="0">
                <a:latin typeface="+mn-ea"/>
              </a:rPr>
              <a:t>천문대 탐방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관측 활동</a:t>
            </a:r>
            <a:endParaRPr lang="en-US" altLang="ko-KR" sz="20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r>
              <a:rPr lang="en-US" altLang="ko-KR" sz="2000" dirty="0" smtClean="0">
                <a:latin typeface="+mn-ea"/>
              </a:rPr>
              <a:t>  - </a:t>
            </a:r>
            <a:r>
              <a:rPr lang="ko-KR" altLang="en-US" sz="2000" dirty="0" smtClean="0">
                <a:latin typeface="+mn-ea"/>
              </a:rPr>
              <a:t>우주과학에의 이해 증진</a:t>
            </a:r>
            <a:endParaRPr lang="en-US" altLang="ko-KR" sz="20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endParaRPr lang="en-US" altLang="ko-KR" sz="20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endParaRPr lang="en-US" altLang="ko-KR" sz="20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endParaRPr lang="en-US" altLang="ko-KR" sz="2000" dirty="0" smtClean="0">
              <a:latin typeface="+mn-ea"/>
            </a:endParaRPr>
          </a:p>
        </p:txBody>
      </p:sp>
      <p:pic>
        <p:nvPicPr>
          <p:cNvPr id="1026" name="Picture 2" descr="C:\Users\A\AppData\Local\Microsoft\Windows\Temporary Internet Files\Content.IE5\QMW828J1\사본 - h071102-camp0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1000108"/>
            <a:ext cx="3438168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47CBD92-8E89-47D9-A331-527622744E35}" type="slidenum">
              <a:rPr lang="ko-KR" altLang="en-US" smtClean="0"/>
              <a:pPr/>
              <a:t>13</a:t>
            </a:fld>
            <a:endParaRPr lang="ko-KR" altLang="en-US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072098"/>
          </a:xfrm>
        </p:spPr>
        <p:txBody>
          <a:bodyPr>
            <a:normAutofit/>
          </a:bodyPr>
          <a:lstStyle/>
          <a:p>
            <a:pPr marL="566928" indent="-457200">
              <a:lnSpc>
                <a:spcPct val="150000"/>
              </a:lnSpc>
              <a:buNone/>
            </a:pPr>
            <a:r>
              <a:rPr lang="en-US" altLang="ko-KR" sz="2200" dirty="0" smtClean="0">
                <a:solidFill>
                  <a:srgbClr val="C00000"/>
                </a:solidFill>
                <a:latin typeface="+mn-ea"/>
              </a:rPr>
              <a:t>6. </a:t>
            </a:r>
            <a:r>
              <a:rPr lang="ko-KR" altLang="en-US" sz="2200" dirty="0" smtClean="0">
                <a:solidFill>
                  <a:srgbClr val="C00000"/>
                </a:solidFill>
                <a:latin typeface="+mn-ea"/>
              </a:rPr>
              <a:t>과학 연극 </a:t>
            </a:r>
            <a:r>
              <a:rPr lang="en-US" altLang="ko-KR" sz="2200" dirty="0" smtClean="0">
                <a:solidFill>
                  <a:srgbClr val="C00000"/>
                </a:solidFill>
                <a:latin typeface="+mn-ea"/>
              </a:rPr>
              <a:t>( </a:t>
            </a:r>
            <a:r>
              <a:rPr lang="ko-KR" altLang="en-US" sz="2200" dirty="0" smtClean="0">
                <a:solidFill>
                  <a:srgbClr val="C00000"/>
                </a:solidFill>
                <a:latin typeface="+mn-ea"/>
              </a:rPr>
              <a:t>진로탐색 </a:t>
            </a:r>
            <a:r>
              <a:rPr lang="en-US" altLang="ko-KR" sz="2200" dirty="0" smtClean="0">
                <a:solidFill>
                  <a:srgbClr val="C00000"/>
                </a:solidFill>
                <a:latin typeface="+mn-ea"/>
              </a:rPr>
              <a:t>+ </a:t>
            </a:r>
            <a:r>
              <a:rPr lang="ko-KR" altLang="en-US" sz="2200" dirty="0" smtClean="0">
                <a:solidFill>
                  <a:srgbClr val="C00000"/>
                </a:solidFill>
                <a:latin typeface="+mn-ea"/>
              </a:rPr>
              <a:t>학생선택</a:t>
            </a:r>
            <a:r>
              <a:rPr lang="en-US" altLang="ko-KR" sz="2200" dirty="0" smtClean="0">
                <a:solidFill>
                  <a:srgbClr val="C00000"/>
                </a:solidFill>
                <a:latin typeface="+mn-ea"/>
              </a:rPr>
              <a:t>)</a:t>
            </a:r>
          </a:p>
          <a:p>
            <a:pPr marL="566928" indent="-457200">
              <a:lnSpc>
                <a:spcPct val="150000"/>
              </a:lnSpc>
              <a:buNone/>
            </a:pPr>
            <a:endParaRPr lang="en-US" altLang="ko-KR" sz="400" dirty="0" smtClean="0"/>
          </a:p>
          <a:p>
            <a:pPr marL="566928" indent="-457200">
              <a:lnSpc>
                <a:spcPct val="150000"/>
              </a:lnSpc>
              <a:buNone/>
            </a:pPr>
            <a:r>
              <a:rPr lang="en-US" altLang="ko-KR" sz="2000" dirty="0" smtClean="0">
                <a:latin typeface="+mn-ea"/>
              </a:rPr>
              <a:t>  - </a:t>
            </a:r>
            <a:r>
              <a:rPr lang="ko-KR" altLang="en-US" sz="2000" dirty="0" smtClean="0">
                <a:latin typeface="+mn-ea"/>
              </a:rPr>
              <a:t>과학사와 실험을 바탕으로 </a:t>
            </a:r>
            <a:r>
              <a:rPr lang="ko-KR" altLang="en-US" sz="2000" dirty="0" err="1" smtClean="0">
                <a:latin typeface="+mn-ea"/>
              </a:rPr>
              <a:t>스토리텔링</a:t>
            </a:r>
            <a:r>
              <a:rPr lang="ko-KR" altLang="en-US" sz="2000" dirty="0" smtClean="0">
                <a:latin typeface="+mn-ea"/>
              </a:rPr>
              <a:t> 발표</a:t>
            </a:r>
            <a:endParaRPr lang="en-US" altLang="ko-KR" sz="20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r>
              <a:rPr lang="en-US" altLang="ko-KR" sz="2000" dirty="0" smtClean="0">
                <a:latin typeface="+mn-ea"/>
              </a:rPr>
              <a:t>  - </a:t>
            </a:r>
            <a:r>
              <a:rPr lang="ko-KR" altLang="en-US" sz="2000" dirty="0" smtClean="0">
                <a:latin typeface="+mn-ea"/>
              </a:rPr>
              <a:t>과학을 입체적으로 이해</a:t>
            </a:r>
            <a:endParaRPr lang="en-US" altLang="ko-KR" sz="20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r>
              <a:rPr lang="en-US" altLang="ko-KR" sz="2000" dirty="0" smtClean="0">
                <a:latin typeface="+mn-ea"/>
              </a:rPr>
              <a:t>  - </a:t>
            </a:r>
            <a:r>
              <a:rPr lang="ko-KR" altLang="en-US" sz="2000" dirty="0" err="1" smtClean="0">
                <a:latin typeface="+mn-ea"/>
              </a:rPr>
              <a:t>모둠</a:t>
            </a:r>
            <a:r>
              <a:rPr lang="ko-KR" altLang="en-US" sz="2000" dirty="0" smtClean="0">
                <a:latin typeface="+mn-ea"/>
              </a:rPr>
              <a:t> 및 팀워크의 중요성 체험</a:t>
            </a:r>
            <a:endParaRPr lang="en-US" altLang="ko-KR" sz="20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endParaRPr lang="en-US" altLang="ko-KR" sz="24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r>
              <a:rPr lang="en-US" altLang="ko-KR" sz="2200" dirty="0" smtClean="0">
                <a:solidFill>
                  <a:srgbClr val="C00000"/>
                </a:solidFill>
                <a:latin typeface="+mn-ea"/>
              </a:rPr>
              <a:t>7. </a:t>
            </a:r>
            <a:r>
              <a:rPr lang="ko-KR" altLang="en-US" sz="2200" dirty="0" smtClean="0">
                <a:solidFill>
                  <a:srgbClr val="C00000"/>
                </a:solidFill>
                <a:latin typeface="+mn-ea"/>
              </a:rPr>
              <a:t>로봇의 세계 </a:t>
            </a:r>
            <a:r>
              <a:rPr lang="en-US" altLang="ko-KR" sz="2200" dirty="0" smtClean="0">
                <a:solidFill>
                  <a:srgbClr val="C00000"/>
                </a:solidFill>
                <a:latin typeface="+mn-ea"/>
              </a:rPr>
              <a:t>(</a:t>
            </a:r>
            <a:r>
              <a:rPr lang="ko-KR" altLang="en-US" sz="2200" dirty="0" smtClean="0">
                <a:solidFill>
                  <a:srgbClr val="C00000"/>
                </a:solidFill>
                <a:latin typeface="+mn-ea"/>
              </a:rPr>
              <a:t>진로탐색 </a:t>
            </a:r>
            <a:r>
              <a:rPr lang="en-US" altLang="ko-KR" sz="2200" dirty="0" smtClean="0">
                <a:solidFill>
                  <a:srgbClr val="C00000"/>
                </a:solidFill>
                <a:latin typeface="+mn-ea"/>
              </a:rPr>
              <a:t>+ </a:t>
            </a:r>
            <a:r>
              <a:rPr lang="ko-KR" altLang="en-US" sz="2200" dirty="0" smtClean="0">
                <a:solidFill>
                  <a:srgbClr val="C00000"/>
                </a:solidFill>
                <a:latin typeface="+mn-ea"/>
              </a:rPr>
              <a:t>학생선택</a:t>
            </a:r>
            <a:r>
              <a:rPr lang="en-US" altLang="ko-KR" sz="2200" dirty="0" smtClean="0">
                <a:solidFill>
                  <a:srgbClr val="C00000"/>
                </a:solidFill>
                <a:latin typeface="+mn-ea"/>
              </a:rPr>
              <a:t>+ </a:t>
            </a:r>
            <a:r>
              <a:rPr lang="ko-KR" altLang="en-US" sz="2200" dirty="0" smtClean="0">
                <a:solidFill>
                  <a:srgbClr val="C00000"/>
                </a:solidFill>
                <a:latin typeface="+mn-ea"/>
              </a:rPr>
              <a:t>동아리</a:t>
            </a:r>
            <a:r>
              <a:rPr lang="en-US" altLang="ko-KR" sz="2200" dirty="0" smtClean="0">
                <a:solidFill>
                  <a:srgbClr val="C00000"/>
                </a:solidFill>
                <a:latin typeface="+mn-ea"/>
              </a:rPr>
              <a:t>)</a:t>
            </a:r>
          </a:p>
          <a:p>
            <a:pPr marL="566928" indent="-457200">
              <a:lnSpc>
                <a:spcPct val="150000"/>
              </a:lnSpc>
              <a:buNone/>
            </a:pPr>
            <a:endParaRPr lang="en-US" altLang="ko-KR" sz="4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r>
              <a:rPr lang="en-US" altLang="ko-KR" sz="2000" dirty="0" smtClean="0">
                <a:latin typeface="+mn-ea"/>
              </a:rPr>
              <a:t>  - </a:t>
            </a:r>
            <a:r>
              <a:rPr lang="ko-KR" altLang="en-US" sz="2000" dirty="0" smtClean="0">
                <a:latin typeface="+mn-ea"/>
              </a:rPr>
              <a:t>로봇 제작 및 운용을 통해 로봇 원리 및 제어에 대한 이해 높임</a:t>
            </a:r>
            <a:endParaRPr lang="en-US" altLang="ko-KR" sz="20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r>
              <a:rPr lang="en-US" altLang="ko-KR" sz="2000" dirty="0" smtClean="0">
                <a:latin typeface="+mn-ea"/>
              </a:rPr>
              <a:t>  - </a:t>
            </a:r>
            <a:r>
              <a:rPr lang="ko-KR" altLang="en-US" sz="2000" dirty="0" smtClean="0">
                <a:latin typeface="+mn-ea"/>
              </a:rPr>
              <a:t>로봇을 이용한 미션 수행으로 진로탐색</a:t>
            </a:r>
            <a:endParaRPr lang="en-US" altLang="ko-KR" sz="20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endParaRPr lang="en-US" altLang="ko-KR" sz="20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endParaRPr lang="en-US" altLang="ko-KR" sz="2000" dirty="0" smtClean="0">
              <a:latin typeface="+mn-ea"/>
            </a:endParaRPr>
          </a:p>
          <a:p>
            <a:pPr marL="566928" indent="-457200">
              <a:lnSpc>
                <a:spcPct val="150000"/>
              </a:lnSpc>
              <a:buNone/>
            </a:pPr>
            <a:endParaRPr lang="en-US" altLang="ko-KR" sz="20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CBD92-8E89-47D9-A331-527622744E35}" type="slidenum">
              <a:rPr lang="ko-KR" altLang="en-US" smtClean="0"/>
              <a:pPr/>
              <a:t>14</a:t>
            </a:fld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71472" y="714356"/>
            <a:ext cx="7500990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C00000"/>
                </a:solidFill>
                <a:latin typeface="맑은 고딕"/>
                <a:ea typeface="맑은 고딕"/>
              </a:rPr>
              <a:t>▶</a:t>
            </a:r>
            <a:r>
              <a:rPr lang="ko-KR" altLang="en-US" sz="2400" dirty="0" smtClean="0">
                <a:solidFill>
                  <a:srgbClr val="C00000"/>
                </a:solidFill>
              </a:rPr>
              <a:t>활용계획</a:t>
            </a:r>
            <a:endParaRPr lang="en-US" altLang="ko-KR" sz="2400" dirty="0" smtClean="0">
              <a:solidFill>
                <a:srgbClr val="C00000"/>
              </a:solidFill>
            </a:endParaRPr>
          </a:p>
          <a:p>
            <a:endParaRPr lang="en-US" altLang="ko-KR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dirty="0" smtClean="0"/>
              <a:t> </a:t>
            </a:r>
            <a:r>
              <a:rPr lang="ko-KR" altLang="en-US" b="1" dirty="0" smtClean="0"/>
              <a:t>각 프로그램 당 </a:t>
            </a:r>
            <a:r>
              <a:rPr lang="en-US" altLang="ko-KR" b="1" dirty="0" smtClean="0"/>
              <a:t>12-14</a:t>
            </a:r>
            <a:r>
              <a:rPr lang="ko-KR" altLang="en-US" b="1" dirty="0" err="1" smtClean="0"/>
              <a:t>차시</a:t>
            </a:r>
            <a:r>
              <a:rPr lang="ko-KR" altLang="en-US" b="1" dirty="0" smtClean="0"/>
              <a:t> 활동 내용을  개발하여</a:t>
            </a:r>
            <a:endParaRPr lang="en-US" altLang="ko-KR" b="1" dirty="0" smtClean="0"/>
          </a:p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00B050"/>
                </a:solidFill>
              </a:rPr>
              <a:t>   </a:t>
            </a:r>
            <a:r>
              <a:rPr lang="ko-KR" altLang="en-US" b="1" dirty="0" smtClean="0">
                <a:solidFill>
                  <a:srgbClr val="0070C0"/>
                </a:solidFill>
              </a:rPr>
              <a:t>한 학기 동안 활동</a:t>
            </a:r>
            <a:r>
              <a:rPr lang="ko-KR" altLang="en-US" b="1" dirty="0" smtClean="0"/>
              <a:t>할</a:t>
            </a:r>
            <a:r>
              <a:rPr lang="ko-KR" altLang="en-US" b="1" dirty="0" smtClean="0">
                <a:solidFill>
                  <a:srgbClr val="0070C0"/>
                </a:solidFill>
              </a:rPr>
              <a:t> </a:t>
            </a:r>
            <a:r>
              <a:rPr lang="ko-KR" altLang="en-US" b="1" dirty="0" smtClean="0"/>
              <a:t>수 있는 </a:t>
            </a:r>
            <a:r>
              <a:rPr lang="ko-KR" altLang="en-US" b="1" dirty="0" err="1" smtClean="0"/>
              <a:t>자유학기제</a:t>
            </a:r>
            <a:r>
              <a:rPr lang="ko-KR" altLang="en-US" b="1" dirty="0" smtClean="0"/>
              <a:t> 프로그램으로 등록</a:t>
            </a:r>
            <a:endParaRPr lang="en-US" altLang="ko-KR" b="1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b="1" dirty="0" smtClean="0"/>
              <a:t> 깊이 있는 내용으로 </a:t>
            </a:r>
            <a:r>
              <a:rPr lang="en-US" altLang="ko-KR" b="1" dirty="0" smtClean="0"/>
              <a:t>‘ </a:t>
            </a:r>
            <a:r>
              <a:rPr lang="ko-KR" altLang="en-US" b="1" dirty="0" smtClean="0"/>
              <a:t>나는 과학자가 되고 싶다</a:t>
            </a:r>
            <a:r>
              <a:rPr lang="en-US" altLang="ko-KR" b="1" dirty="0" smtClean="0"/>
              <a:t>’ </a:t>
            </a:r>
            <a:r>
              <a:rPr lang="ko-KR" altLang="en-US" b="1" dirty="0" smtClean="0"/>
              <a:t>가 아닌 </a:t>
            </a:r>
            <a:endParaRPr lang="en-US" altLang="ko-KR" b="1" dirty="0" smtClean="0"/>
          </a:p>
          <a:p>
            <a:pPr>
              <a:lnSpc>
                <a:spcPct val="150000"/>
              </a:lnSpc>
            </a:pPr>
            <a:r>
              <a:rPr lang="en-US" altLang="ko-KR" b="1" dirty="0" smtClean="0"/>
              <a:t>  ‘ </a:t>
            </a:r>
            <a:r>
              <a:rPr lang="ko-KR" altLang="en-US" b="1" dirty="0" smtClean="0"/>
              <a:t>나는 화성 우주선을 쏘아 올리는 로켓과학자가 되겠다</a:t>
            </a:r>
            <a:r>
              <a:rPr lang="en-US" altLang="ko-KR" b="1" dirty="0" smtClean="0"/>
              <a:t>’</a:t>
            </a:r>
            <a:r>
              <a:rPr lang="ko-KR" altLang="en-US" b="1" dirty="0" smtClean="0"/>
              <a:t>는 정도의 </a:t>
            </a:r>
            <a:endParaRPr lang="en-US" altLang="ko-KR" b="1" dirty="0" smtClean="0"/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rgbClr val="0070C0"/>
                </a:solidFill>
              </a:rPr>
              <a:t>   </a:t>
            </a:r>
            <a:r>
              <a:rPr lang="ko-KR" altLang="en-US" b="1" dirty="0" smtClean="0">
                <a:solidFill>
                  <a:srgbClr val="0070C0"/>
                </a:solidFill>
              </a:rPr>
              <a:t>진로동기 부여  프로그램</a:t>
            </a:r>
            <a:endParaRPr lang="en-US" altLang="ko-KR" b="1" dirty="0" smtClean="0">
              <a:solidFill>
                <a:srgbClr val="0070C0"/>
              </a:solidFill>
            </a:endParaRPr>
          </a:p>
          <a:p>
            <a:endParaRPr lang="en-US" altLang="ko-KR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b="1" dirty="0" smtClean="0"/>
              <a:t> 고유 </a:t>
            </a:r>
            <a:r>
              <a:rPr lang="ko-KR" altLang="en-US" b="1" dirty="0" err="1" smtClean="0"/>
              <a:t>콘텐츠를</a:t>
            </a:r>
            <a:r>
              <a:rPr lang="ko-KR" altLang="en-US" b="1" dirty="0" smtClean="0"/>
              <a:t> 확보하고 있는 </a:t>
            </a:r>
            <a:r>
              <a:rPr lang="ko-KR" altLang="en-US" b="1" dirty="0" smtClean="0">
                <a:solidFill>
                  <a:srgbClr val="0070C0"/>
                </a:solidFill>
              </a:rPr>
              <a:t>민간 단체와 연계하여 </a:t>
            </a:r>
            <a:r>
              <a:rPr lang="ko-KR" altLang="en-US" b="1" dirty="0" smtClean="0"/>
              <a:t>지속적인 </a:t>
            </a:r>
            <a:endParaRPr lang="en-US" altLang="ko-KR" b="1" dirty="0" smtClean="0"/>
          </a:p>
          <a:p>
            <a:pPr>
              <a:lnSpc>
                <a:spcPct val="150000"/>
              </a:lnSpc>
            </a:pPr>
            <a:r>
              <a:rPr lang="en-US" altLang="ko-KR" b="1" dirty="0" smtClean="0"/>
              <a:t>  </a:t>
            </a:r>
            <a:r>
              <a:rPr lang="ko-KR" altLang="en-US" b="1" dirty="0" smtClean="0"/>
              <a:t>보완 및  개선</a:t>
            </a:r>
            <a:endParaRPr lang="en-US" altLang="ko-KR" b="1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CBD92-8E89-47D9-A331-527622744E35}" type="slidenum">
              <a:rPr lang="ko-KR" altLang="en-US" smtClean="0"/>
              <a:pPr/>
              <a:t>15</a:t>
            </a:fld>
            <a:endParaRPr lang="ko-KR" altLang="en-US"/>
          </a:p>
        </p:txBody>
      </p:sp>
      <p:sp>
        <p:nvSpPr>
          <p:cNvPr id="5" name="제목 2"/>
          <p:cNvSpPr txBox="1">
            <a:spLocks/>
          </p:cNvSpPr>
          <p:nvPr/>
        </p:nvSpPr>
        <p:spPr>
          <a:xfrm>
            <a:off x="428596" y="428604"/>
            <a:ext cx="6643734" cy="582594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맑은 고딕"/>
                <a:ea typeface="맑은 고딕"/>
                <a:cs typeface="+mj-cs"/>
              </a:rPr>
              <a:t>Ⅳ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.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결론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1857364"/>
            <a:ext cx="78581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atin typeface="맑은 고딕"/>
                <a:ea typeface="맑은 고딕"/>
              </a:rPr>
              <a:t>▶ </a:t>
            </a:r>
            <a:r>
              <a:rPr lang="ko-KR" altLang="en-US" sz="2400" dirty="0" smtClean="0">
                <a:solidFill>
                  <a:srgbClr val="071A1F"/>
                </a:solidFill>
              </a:rPr>
              <a:t>과학기술 분야 국가 기관 및 민간 단체들의 </a:t>
            </a:r>
            <a:endParaRPr lang="en-US" altLang="ko-KR" sz="2400" dirty="0" smtClean="0">
              <a:solidFill>
                <a:srgbClr val="071A1F"/>
              </a:solidFill>
            </a:endParaRPr>
          </a:p>
          <a:p>
            <a:r>
              <a:rPr lang="en-US" altLang="ko-KR" sz="2400" dirty="0" smtClean="0">
                <a:solidFill>
                  <a:srgbClr val="071A1F"/>
                </a:solidFill>
              </a:rPr>
              <a:t>    </a:t>
            </a:r>
            <a:r>
              <a:rPr lang="ko-KR" altLang="en-US" sz="2400" dirty="0" err="1" smtClean="0">
                <a:solidFill>
                  <a:srgbClr val="071A1F"/>
                </a:solidFill>
              </a:rPr>
              <a:t>자유학기제</a:t>
            </a:r>
            <a:r>
              <a:rPr lang="ko-KR" altLang="en-US" sz="2400" dirty="0" smtClean="0">
                <a:solidFill>
                  <a:srgbClr val="071A1F"/>
                </a:solidFill>
              </a:rPr>
              <a:t> 프로그램에  대한 관심제고</a:t>
            </a:r>
            <a:endParaRPr lang="en-US" altLang="ko-KR" sz="2400" dirty="0" smtClean="0">
              <a:solidFill>
                <a:srgbClr val="071A1F"/>
              </a:solidFill>
            </a:endParaRPr>
          </a:p>
          <a:p>
            <a:endParaRPr lang="en-US" altLang="ko-KR" sz="2400" dirty="0" smtClean="0"/>
          </a:p>
          <a:p>
            <a:r>
              <a:rPr lang="ko-KR" altLang="en-US" sz="2400" dirty="0" smtClean="0">
                <a:latin typeface="맑은 고딕"/>
              </a:rPr>
              <a:t>▶</a:t>
            </a:r>
            <a:r>
              <a:rPr lang="ko-KR" altLang="en-US" sz="2400" dirty="0" smtClean="0">
                <a:solidFill>
                  <a:srgbClr val="C00000"/>
                </a:solidFill>
                <a:latin typeface="맑은 고딕"/>
              </a:rPr>
              <a:t> </a:t>
            </a:r>
            <a:r>
              <a:rPr lang="ko-KR" altLang="en-US" sz="2400" dirty="0" smtClean="0">
                <a:solidFill>
                  <a:srgbClr val="C00000"/>
                </a:solidFill>
              </a:rPr>
              <a:t>민간 단체의 역량을 활용한 </a:t>
            </a:r>
            <a:r>
              <a:rPr lang="ko-KR" altLang="en-US" sz="2400" dirty="0" err="1" smtClean="0">
                <a:solidFill>
                  <a:srgbClr val="C00000"/>
                </a:solidFill>
              </a:rPr>
              <a:t>자유학기제</a:t>
            </a:r>
            <a:r>
              <a:rPr lang="ko-KR" altLang="en-US" sz="2400" dirty="0" smtClean="0">
                <a:solidFill>
                  <a:srgbClr val="C00000"/>
                </a:solidFill>
              </a:rPr>
              <a:t> 프로그램 </a:t>
            </a:r>
            <a:endParaRPr lang="en-US" altLang="ko-KR" sz="2400" dirty="0" smtClean="0">
              <a:solidFill>
                <a:srgbClr val="C00000"/>
              </a:solidFill>
            </a:endParaRPr>
          </a:p>
          <a:p>
            <a:r>
              <a:rPr lang="en-US" altLang="ko-KR" sz="2400" dirty="0" smtClean="0">
                <a:solidFill>
                  <a:srgbClr val="C00000"/>
                </a:solidFill>
              </a:rPr>
              <a:t>    </a:t>
            </a:r>
            <a:r>
              <a:rPr lang="ko-KR" altLang="en-US" sz="2400" dirty="0" smtClean="0">
                <a:solidFill>
                  <a:srgbClr val="C00000"/>
                </a:solidFill>
              </a:rPr>
              <a:t>개발 지원 방안 검토</a:t>
            </a:r>
            <a:endParaRPr lang="en-US" altLang="ko-KR" sz="2400" dirty="0" smtClean="0">
              <a:solidFill>
                <a:srgbClr val="C00000"/>
              </a:solidFill>
            </a:endParaRPr>
          </a:p>
          <a:p>
            <a:endParaRPr lang="en-US" altLang="ko-KR" sz="2400" dirty="0" smtClean="0"/>
          </a:p>
          <a:p>
            <a:r>
              <a:rPr lang="ko-KR" altLang="en-US" sz="2400" dirty="0" smtClean="0">
                <a:latin typeface="맑은 고딕"/>
              </a:rPr>
              <a:t>▶ </a:t>
            </a:r>
            <a:r>
              <a:rPr lang="ko-KR" altLang="en-US" sz="2400" dirty="0" smtClean="0">
                <a:solidFill>
                  <a:srgbClr val="000000"/>
                </a:solidFill>
              </a:rPr>
              <a:t>학교에서 과학기술 분야 프로그램이 확대되도록 </a:t>
            </a:r>
            <a:endParaRPr lang="en-US" altLang="ko-KR" sz="2400" dirty="0" smtClean="0">
              <a:solidFill>
                <a:srgbClr val="000000"/>
              </a:solidFill>
            </a:endParaRPr>
          </a:p>
          <a:p>
            <a:r>
              <a:rPr lang="en-US" altLang="ko-KR" sz="2400" dirty="0" smtClean="0">
                <a:solidFill>
                  <a:srgbClr val="000000"/>
                </a:solidFill>
              </a:rPr>
              <a:t>    </a:t>
            </a:r>
            <a:r>
              <a:rPr lang="ko-KR" altLang="en-US" sz="2400" dirty="0" smtClean="0">
                <a:solidFill>
                  <a:srgbClr val="000000"/>
                </a:solidFill>
              </a:rPr>
              <a:t>정책적 활동</a:t>
            </a:r>
            <a:endParaRPr lang="en-US" altLang="ko-KR" sz="2400" dirty="0" smtClean="0">
              <a:solidFill>
                <a:srgbClr val="000000"/>
              </a:solidFill>
            </a:endParaRPr>
          </a:p>
          <a:p>
            <a:pPr>
              <a:buFontTx/>
              <a:buChar char="-"/>
            </a:pPr>
            <a:endParaRPr lang="en-US" altLang="ko-KR" sz="2400" dirty="0" smtClean="0"/>
          </a:p>
          <a:p>
            <a:r>
              <a:rPr lang="ko-KR" altLang="en-US" sz="2400" dirty="0" smtClean="0">
                <a:solidFill>
                  <a:srgbClr val="000000"/>
                </a:solidFill>
                <a:latin typeface="맑은 고딕"/>
              </a:rPr>
              <a:t>▶</a:t>
            </a:r>
            <a:r>
              <a:rPr lang="ko-KR" altLang="en-US" sz="2400" dirty="0" smtClean="0">
                <a:solidFill>
                  <a:srgbClr val="C00000"/>
                </a:solidFill>
                <a:latin typeface="맑은 고딕"/>
              </a:rPr>
              <a:t> </a:t>
            </a:r>
            <a:r>
              <a:rPr lang="ko-KR" altLang="en-US" sz="2400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공기관</a:t>
            </a:r>
            <a:r>
              <a:rPr lang="en-US" altLang="ko-KR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학교</a:t>
            </a:r>
            <a:r>
              <a:rPr lang="en-US" altLang="ko-KR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민간단체 </a:t>
            </a:r>
            <a:r>
              <a:rPr lang="ko-KR" altLang="en-US" sz="2400" dirty="0" smtClean="0">
                <a:solidFill>
                  <a:srgbClr val="C00000"/>
                </a:solidFill>
              </a:rPr>
              <a:t>간의 </a:t>
            </a:r>
            <a:r>
              <a:rPr lang="ko-KR" altLang="en-US" sz="2400" dirty="0" err="1" smtClean="0">
                <a:solidFill>
                  <a:srgbClr val="C00000"/>
                </a:solidFill>
              </a:rPr>
              <a:t>자유학기제</a:t>
            </a:r>
            <a:r>
              <a:rPr lang="ko-KR" altLang="en-US" sz="2400" dirty="0" smtClean="0">
                <a:solidFill>
                  <a:srgbClr val="C00000"/>
                </a:solidFill>
              </a:rPr>
              <a:t>  네트워크 </a:t>
            </a:r>
            <a:endParaRPr lang="en-US" altLang="ko-KR" sz="2400" dirty="0" smtClean="0">
              <a:solidFill>
                <a:srgbClr val="C00000"/>
              </a:solidFill>
            </a:endParaRPr>
          </a:p>
          <a:p>
            <a:r>
              <a:rPr lang="en-US" altLang="ko-KR" sz="2400" dirty="0" smtClean="0">
                <a:solidFill>
                  <a:srgbClr val="C00000"/>
                </a:solidFill>
              </a:rPr>
              <a:t>    </a:t>
            </a:r>
            <a:r>
              <a:rPr lang="ko-KR" altLang="en-US" sz="2400" dirty="0" smtClean="0">
                <a:solidFill>
                  <a:srgbClr val="C00000"/>
                </a:solidFill>
              </a:rPr>
              <a:t>구축 필요</a:t>
            </a:r>
            <a:endParaRPr lang="en-US" altLang="ko-KR" sz="2400" dirty="0" smtClean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090812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>
                <a:latin typeface="맑은 고딕"/>
                <a:ea typeface="맑은 고딕"/>
              </a:rPr>
              <a:t>Ⅰ. </a:t>
            </a:r>
            <a:r>
              <a:rPr lang="ko-KR" altLang="en-US" dirty="0" err="1" smtClean="0">
                <a:latin typeface="맑은 고딕"/>
                <a:ea typeface="맑은 고딕"/>
              </a:rPr>
              <a:t>자유학기제와</a:t>
            </a:r>
            <a:r>
              <a:rPr lang="ko-KR" altLang="en-US" dirty="0" smtClean="0">
                <a:latin typeface="맑은 고딕"/>
                <a:ea typeface="맑은 고딕"/>
              </a:rPr>
              <a:t> 과학기술분야 프로그램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>
              <a:buNone/>
            </a:pPr>
            <a:endParaRPr lang="en-US" altLang="ko-KR" dirty="0" smtClean="0">
              <a:latin typeface="맑은 고딕"/>
              <a:ea typeface="맑은 고딕"/>
            </a:endParaRPr>
          </a:p>
          <a:p>
            <a:pPr>
              <a:buNone/>
            </a:pPr>
            <a:r>
              <a:rPr lang="en-US" altLang="ko-KR" dirty="0" smtClean="0">
                <a:latin typeface="맑은 고딕"/>
                <a:ea typeface="맑은 고딕"/>
              </a:rPr>
              <a:t>Ⅱ. </a:t>
            </a:r>
            <a:r>
              <a:rPr lang="ko-KR" altLang="en-US" dirty="0" smtClean="0">
                <a:latin typeface="맑은 고딕"/>
                <a:ea typeface="맑은 고딕"/>
              </a:rPr>
              <a:t>과학기술발전을 위한 </a:t>
            </a:r>
            <a:r>
              <a:rPr lang="ko-KR" altLang="en-US" dirty="0" err="1" smtClean="0">
                <a:latin typeface="맑은 고딕"/>
                <a:ea typeface="맑은 고딕"/>
              </a:rPr>
              <a:t>자유학기제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>
              <a:buNone/>
            </a:pPr>
            <a:endParaRPr lang="en-US" altLang="ko-KR" dirty="0" smtClean="0">
              <a:latin typeface="맑은 고딕"/>
              <a:ea typeface="맑은 고딕"/>
            </a:endParaRPr>
          </a:p>
          <a:p>
            <a:pPr>
              <a:buNone/>
            </a:pPr>
            <a:r>
              <a:rPr lang="en-US" altLang="ko-KR" dirty="0" smtClean="0">
                <a:latin typeface="맑은 고딕"/>
                <a:ea typeface="맑은 고딕"/>
              </a:rPr>
              <a:t>Ⅲ. </a:t>
            </a:r>
            <a:r>
              <a:rPr lang="ko-KR" altLang="en-US" dirty="0" smtClean="0">
                <a:latin typeface="맑은 고딕"/>
                <a:ea typeface="맑은 고딕"/>
              </a:rPr>
              <a:t>민간 참여를 통한 과학기술 프로그램의 활성화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>
              <a:buNone/>
            </a:pPr>
            <a:endParaRPr lang="en-US" altLang="ko-KR" dirty="0" smtClean="0">
              <a:latin typeface="맑은 고딕"/>
              <a:ea typeface="맑은 고딕"/>
            </a:endParaRPr>
          </a:p>
          <a:p>
            <a:pPr>
              <a:buNone/>
            </a:pPr>
            <a:r>
              <a:rPr lang="en-US" altLang="ko-KR" dirty="0" smtClean="0">
                <a:latin typeface="맑은 고딕"/>
                <a:ea typeface="맑은 고딕"/>
              </a:rPr>
              <a:t>Ⅳ. </a:t>
            </a:r>
            <a:r>
              <a:rPr lang="ko-KR" altLang="en-US" dirty="0" smtClean="0">
                <a:latin typeface="맑은 고딕"/>
                <a:ea typeface="맑은 고딕"/>
              </a:rPr>
              <a:t>결론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CBD92-8E89-47D9-A331-527622744E35}" type="slidenum">
              <a:rPr lang="ko-KR" altLang="en-US" smtClean="0"/>
              <a:pPr/>
              <a:t>2</a:t>
            </a:fld>
            <a:endParaRPr lang="ko-KR" altLang="en-US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dirty="0" smtClean="0"/>
              <a:t>차     </a:t>
            </a:r>
            <a:r>
              <a:rPr lang="ko-KR" altLang="en-US" dirty="0" err="1" smtClean="0"/>
              <a:t>례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idx="1"/>
          </p:nvPr>
        </p:nvSpPr>
        <p:spPr>
          <a:xfrm>
            <a:off x="500034" y="1357298"/>
            <a:ext cx="7929618" cy="464347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altLang="ko-KR" sz="2400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‘</a:t>
            </a:r>
            <a:r>
              <a:rPr lang="ko-KR" altLang="en-US" sz="2400" dirty="0" err="1" smtClean="0">
                <a:solidFill>
                  <a:srgbClr val="C00000"/>
                </a:solidFill>
                <a:latin typeface="HY견고딕" pitchFamily="18" charset="-127"/>
                <a:ea typeface="HY견고딕" pitchFamily="18" charset="-127"/>
              </a:rPr>
              <a:t>자유학기제</a:t>
            </a:r>
            <a:r>
              <a:rPr lang="en-US" altLang="ko-KR" sz="2400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’</a:t>
            </a:r>
            <a:r>
              <a:rPr lang="ko-KR" altLang="en-US" sz="2400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성공의 전제조건</a:t>
            </a:r>
            <a:endParaRPr lang="en-US" altLang="ko-KR" sz="2400" dirty="0" smtClean="0">
              <a:solidFill>
                <a:srgbClr val="0070C0"/>
              </a:solidFill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60000"/>
              </a:lnSpc>
              <a:buNone/>
            </a:pPr>
            <a:r>
              <a:rPr lang="en-US" altLang="ko-KR" sz="2000" dirty="0" smtClean="0"/>
              <a:t> - </a:t>
            </a:r>
            <a:r>
              <a:rPr lang="ko-KR" altLang="en-US" sz="2000" dirty="0" smtClean="0"/>
              <a:t>토론과 실습 등 학생 </a:t>
            </a:r>
            <a:r>
              <a:rPr lang="ko-KR" altLang="en-US" sz="2000" dirty="0" err="1" smtClean="0"/>
              <a:t>참여형으로</a:t>
            </a:r>
            <a:r>
              <a:rPr lang="ko-KR" altLang="en-US" sz="2000" dirty="0" smtClean="0"/>
              <a:t> 수업개선</a:t>
            </a:r>
            <a:endParaRPr lang="en-US" altLang="ko-KR" sz="2000" dirty="0" smtClean="0"/>
          </a:p>
          <a:p>
            <a:pPr>
              <a:lnSpc>
                <a:spcPct val="160000"/>
              </a:lnSpc>
              <a:buNone/>
            </a:pPr>
            <a:r>
              <a:rPr lang="en-US" altLang="ko-KR" sz="2000" dirty="0" smtClean="0"/>
              <a:t> - </a:t>
            </a:r>
            <a:r>
              <a:rPr lang="ko-KR" altLang="en-US" sz="2000" dirty="0" smtClean="0"/>
              <a:t>진로 탐색 등 다양한 체험활동이 가능토록 </a:t>
            </a:r>
            <a:r>
              <a:rPr lang="ko-KR" altLang="en-US" sz="2000" dirty="0" err="1" smtClean="0"/>
              <a:t>해야함</a:t>
            </a:r>
            <a:r>
              <a:rPr lang="en-US" altLang="ko-KR" sz="2000" dirty="0" smtClean="0"/>
              <a:t> </a:t>
            </a:r>
          </a:p>
          <a:p>
            <a:pPr>
              <a:lnSpc>
                <a:spcPct val="160000"/>
              </a:lnSpc>
            </a:pPr>
            <a:endParaRPr lang="en-US" altLang="ko-KR" sz="2400" dirty="0" smtClean="0"/>
          </a:p>
          <a:p>
            <a:pPr>
              <a:lnSpc>
                <a:spcPct val="160000"/>
              </a:lnSpc>
              <a:buNone/>
            </a:pPr>
            <a:r>
              <a:rPr lang="en-US" altLang="ko-KR" sz="2000" dirty="0" smtClean="0">
                <a:solidFill>
                  <a:schemeClr val="accent2"/>
                </a:solidFill>
              </a:rPr>
              <a:t>- </a:t>
            </a:r>
            <a:r>
              <a:rPr lang="ko-KR" altLang="en-US" sz="2000" dirty="0" smtClean="0">
                <a:solidFill>
                  <a:schemeClr val="accent2"/>
                </a:solidFill>
              </a:rPr>
              <a:t>구체적이고 체계적인 실행모델이 핵심</a:t>
            </a:r>
            <a:endParaRPr lang="en-US" altLang="ko-KR" sz="2000" dirty="0" smtClean="0">
              <a:solidFill>
                <a:schemeClr val="accent2"/>
              </a:solidFill>
            </a:endParaRPr>
          </a:p>
          <a:p>
            <a:pPr>
              <a:lnSpc>
                <a:spcPct val="160000"/>
              </a:lnSpc>
              <a:buNone/>
            </a:pPr>
            <a:r>
              <a:rPr lang="en-US" altLang="ko-KR" sz="2000" dirty="0" smtClean="0">
                <a:solidFill>
                  <a:schemeClr val="accent2"/>
                </a:solidFill>
              </a:rPr>
              <a:t>- </a:t>
            </a:r>
            <a:r>
              <a:rPr lang="ko-KR" altLang="en-US" sz="2000" dirty="0" smtClean="0">
                <a:solidFill>
                  <a:schemeClr val="accent2"/>
                </a:solidFill>
              </a:rPr>
              <a:t>즉 다양한 프로그램과 이를 운영할 인적 </a:t>
            </a:r>
            <a:r>
              <a:rPr lang="ko-KR" altLang="en-US" sz="2000" dirty="0" smtClean="0">
                <a:solidFill>
                  <a:schemeClr val="accent2"/>
                </a:solidFill>
                <a:latin typeface="맑은 고딕"/>
                <a:ea typeface="맑은 고딕"/>
              </a:rPr>
              <a:t>∙</a:t>
            </a:r>
            <a:endParaRPr lang="en-US" altLang="ko-KR" sz="2000" dirty="0" smtClean="0">
              <a:solidFill>
                <a:schemeClr val="accent2"/>
              </a:solidFill>
            </a:endParaRPr>
          </a:p>
          <a:p>
            <a:pPr>
              <a:lnSpc>
                <a:spcPct val="160000"/>
              </a:lnSpc>
              <a:buNone/>
            </a:pPr>
            <a:r>
              <a:rPr lang="ko-KR" altLang="en-US" sz="2000" dirty="0" smtClean="0">
                <a:solidFill>
                  <a:schemeClr val="accent2"/>
                </a:solidFill>
              </a:rPr>
              <a:t>   물적 기반 확보 필요</a:t>
            </a:r>
            <a:endParaRPr lang="en-US" altLang="ko-KR" sz="2000" dirty="0" smtClean="0">
              <a:solidFill>
                <a:schemeClr val="accent2"/>
              </a:solidFill>
            </a:endParaRPr>
          </a:p>
          <a:p>
            <a:pPr>
              <a:lnSpc>
                <a:spcPct val="160000"/>
              </a:lnSpc>
              <a:buNone/>
            </a:pPr>
            <a:endParaRPr lang="en-US" altLang="ko-KR" dirty="0" smtClean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47CBD92-8E89-47D9-A331-527622744E35}" type="slidenum">
              <a:rPr lang="ko-KR" altLang="en-US" smtClean="0"/>
              <a:pPr/>
              <a:t>3</a:t>
            </a:fld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500034" y="428604"/>
            <a:ext cx="6858048" cy="582594"/>
          </a:xfr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r>
              <a:rPr lang="en-US" altLang="ko-KR" sz="2800" dirty="0" smtClean="0">
                <a:latin typeface="맑은 고딕"/>
                <a:ea typeface="맑은 고딕"/>
              </a:rPr>
              <a:t>Ⅰ. </a:t>
            </a:r>
            <a:r>
              <a:rPr lang="ko-KR" altLang="en-US" sz="2800" dirty="0" err="1" smtClean="0">
                <a:latin typeface="맑은 고딕"/>
                <a:ea typeface="맑은 고딕"/>
              </a:rPr>
              <a:t>자유학기제와</a:t>
            </a:r>
            <a:r>
              <a:rPr lang="ko-KR" altLang="en-US" sz="2800" dirty="0" smtClean="0">
                <a:latin typeface="맑은 고딕"/>
                <a:ea typeface="맑은 고딕"/>
              </a:rPr>
              <a:t> 과학기술 분야 프로그램</a:t>
            </a:r>
            <a:endParaRPr lang="ko-KR" altLang="en-US" sz="2800" dirty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7" name="그림 6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3143248"/>
            <a:ext cx="2428892" cy="2973365"/>
          </a:xfrm>
          <a:prstGeom prst="rect">
            <a:avLst/>
          </a:prstGeom>
        </p:spPr>
      </p:pic>
      <p:sp>
        <p:nvSpPr>
          <p:cNvPr id="8" name="아래쪽 화살표 7"/>
          <p:cNvSpPr/>
          <p:nvPr/>
        </p:nvSpPr>
        <p:spPr>
          <a:xfrm>
            <a:off x="2857488" y="3214686"/>
            <a:ext cx="92869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CBD92-8E89-47D9-A331-527622744E35}" type="slidenum">
              <a:rPr lang="ko-KR" altLang="en-US" smtClean="0"/>
              <a:pPr/>
              <a:t>4</a:t>
            </a:fld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785786" y="1500174"/>
            <a:ext cx="2917786" cy="646331"/>
          </a:xfrm>
          <a:prstGeom prst="rect">
            <a:avLst/>
          </a:prstGeom>
          <a:ln>
            <a:solidFill>
              <a:schemeClr val="accent1">
                <a:lumMod val="75000"/>
                <a:alpha val="86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맑은 고딕"/>
                <a:ea typeface="맑은 고딕"/>
              </a:rPr>
              <a:t>∙ </a:t>
            </a:r>
            <a:r>
              <a:rPr lang="ko-KR" altLang="en-US" dirty="0" smtClean="0"/>
              <a:t>예산 및 인력 운영의 한계</a:t>
            </a:r>
            <a:endParaRPr lang="en-US" altLang="ko-KR" dirty="0" smtClean="0"/>
          </a:p>
          <a:p>
            <a:r>
              <a:rPr lang="ko-KR" altLang="en-US" dirty="0" smtClean="0">
                <a:latin typeface="맑은 고딕"/>
                <a:ea typeface="맑은 고딕"/>
              </a:rPr>
              <a:t>∙ </a:t>
            </a:r>
            <a:r>
              <a:rPr lang="ko-KR" altLang="en-US" dirty="0" smtClean="0"/>
              <a:t>지역사회의 지원한계</a:t>
            </a:r>
            <a:endParaRPr lang="ko-KR" altLang="en-US" dirty="0"/>
          </a:p>
        </p:txBody>
      </p:sp>
      <p:sp>
        <p:nvSpPr>
          <p:cNvPr id="7" name="제목 2"/>
          <p:cNvSpPr txBox="1">
            <a:spLocks/>
          </p:cNvSpPr>
          <p:nvPr/>
        </p:nvSpPr>
        <p:spPr>
          <a:xfrm>
            <a:off x="609600" y="427038"/>
            <a:ext cx="8229600" cy="85882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맑은 고딕"/>
                <a:ea typeface="맑은 고딕"/>
                <a:cs typeface="+mj-cs"/>
              </a:rPr>
              <a:t>▶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맑은 고딕"/>
                <a:ea typeface="맑은 고딕"/>
                <a:cs typeface="+mj-cs"/>
              </a:rPr>
              <a:t> </a:t>
            </a: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학교 현장의 어려움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86314" y="1500174"/>
            <a:ext cx="2857520" cy="64633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단발적이고 표피적인 운영</a:t>
            </a:r>
            <a:endParaRPr lang="ko-KR" altLang="en-US" dirty="0"/>
          </a:p>
        </p:txBody>
      </p:sp>
      <p:cxnSp>
        <p:nvCxnSpPr>
          <p:cNvPr id="13" name="직선 연결선 12"/>
          <p:cNvCxnSpPr/>
          <p:nvPr/>
        </p:nvCxnSpPr>
        <p:spPr>
          <a:xfrm>
            <a:off x="3929058" y="178592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71736" y="2857496"/>
            <a:ext cx="3929090" cy="70788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rgbClr val="C00000"/>
                </a:solidFill>
              </a:rPr>
              <a:t>  </a:t>
            </a:r>
            <a:r>
              <a:rPr lang="ko-KR" altLang="en-US" sz="2000" b="1" dirty="0" smtClean="0">
                <a:solidFill>
                  <a:srgbClr val="C00000"/>
                </a:solidFill>
              </a:rPr>
              <a:t>기존 교과지도를 조금 변형한 </a:t>
            </a:r>
            <a:endParaRPr lang="en-US" altLang="ko-KR" sz="2000" b="1" dirty="0" smtClean="0">
              <a:solidFill>
                <a:srgbClr val="C00000"/>
              </a:solidFill>
            </a:endParaRPr>
          </a:p>
          <a:p>
            <a:r>
              <a:rPr lang="ko-KR" altLang="en-US" sz="2000" b="1" dirty="0" smtClean="0">
                <a:solidFill>
                  <a:srgbClr val="C00000"/>
                </a:solidFill>
              </a:rPr>
              <a:t>  형식적</a:t>
            </a:r>
            <a:r>
              <a:rPr lang="ko-KR" altLang="en-US" sz="2000" b="1" dirty="0" smtClean="0">
                <a:solidFill>
                  <a:srgbClr val="C00000"/>
                </a:solidFill>
                <a:latin typeface="맑은 고딕"/>
                <a:ea typeface="맑은 고딕"/>
              </a:rPr>
              <a:t>∙</a:t>
            </a:r>
            <a:r>
              <a:rPr lang="ko-KR" altLang="en-US" sz="2000" b="1" dirty="0" smtClean="0">
                <a:solidFill>
                  <a:srgbClr val="C00000"/>
                </a:solidFill>
              </a:rPr>
              <a:t> 흥미 중심의  운영 우려</a:t>
            </a:r>
            <a:endParaRPr lang="ko-KR" altLang="en-US" sz="20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57290" y="4500570"/>
            <a:ext cx="6500858" cy="147732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latin typeface="맑은 고딕"/>
                <a:ea typeface="맑은 고딕"/>
              </a:rPr>
              <a:t>∙ </a:t>
            </a:r>
            <a:r>
              <a:rPr lang="ko-KR" altLang="en-US" dirty="0" smtClean="0"/>
              <a:t>과학기술 프로그램은 높은 지도수준과 비용이 발생함</a:t>
            </a:r>
            <a:endParaRPr lang="en-US" altLang="ko-KR" dirty="0" smtClean="0"/>
          </a:p>
          <a:p>
            <a:r>
              <a:rPr lang="ko-KR" altLang="en-US" dirty="0" smtClean="0">
                <a:latin typeface="맑은 고딕"/>
                <a:ea typeface="맑은 고딕"/>
              </a:rPr>
              <a:t>∙ </a:t>
            </a:r>
            <a:r>
              <a:rPr lang="ko-KR" altLang="en-US" dirty="0" smtClean="0">
                <a:solidFill>
                  <a:srgbClr val="C00000"/>
                </a:solidFill>
              </a:rPr>
              <a:t>학생들의 진로 탐색을 위한 과학기술 분야의 </a:t>
            </a:r>
            <a:endParaRPr lang="en-US" altLang="ko-KR" dirty="0" smtClean="0">
              <a:solidFill>
                <a:srgbClr val="C00000"/>
              </a:solidFill>
            </a:endParaRPr>
          </a:p>
          <a:p>
            <a:r>
              <a:rPr lang="en-US" altLang="ko-KR" dirty="0" smtClean="0">
                <a:solidFill>
                  <a:srgbClr val="C00000"/>
                </a:solidFill>
              </a:rPr>
              <a:t>  </a:t>
            </a:r>
            <a:r>
              <a:rPr lang="ko-KR" altLang="en-US" dirty="0" smtClean="0">
                <a:solidFill>
                  <a:srgbClr val="C00000"/>
                </a:solidFill>
              </a:rPr>
              <a:t>외부자원 활용 어려움</a:t>
            </a:r>
            <a:endParaRPr lang="en-US" altLang="ko-KR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맑은 고딕"/>
                <a:ea typeface="맑은 고딕"/>
              </a:rPr>
              <a:t>∙ </a:t>
            </a:r>
            <a:r>
              <a:rPr lang="ko-KR" altLang="en-US" dirty="0" smtClean="0"/>
              <a:t>특히 지역격차에 의한 기회의 불평등이 심각할 전망</a:t>
            </a:r>
            <a:endParaRPr lang="en-US" altLang="ko-KR" dirty="0" smtClean="0"/>
          </a:p>
        </p:txBody>
      </p:sp>
      <p:sp>
        <p:nvSpPr>
          <p:cNvPr id="17" name="아래쪽 화살표 16"/>
          <p:cNvSpPr/>
          <p:nvPr/>
        </p:nvSpPr>
        <p:spPr>
          <a:xfrm>
            <a:off x="3857620" y="2143116"/>
            <a:ext cx="92869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아래쪽 화살표 17"/>
          <p:cNvSpPr/>
          <p:nvPr/>
        </p:nvSpPr>
        <p:spPr>
          <a:xfrm rot="10800000">
            <a:off x="3786182" y="3643314"/>
            <a:ext cx="107157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CBD92-8E89-47D9-A331-527622744E35}" type="slidenum">
              <a:rPr lang="ko-KR" altLang="en-US" smtClean="0"/>
              <a:pPr/>
              <a:t>5</a:t>
            </a:fld>
            <a:endParaRPr lang="ko-KR" altLang="en-US"/>
          </a:p>
        </p:txBody>
      </p:sp>
      <p:sp>
        <p:nvSpPr>
          <p:cNvPr id="3" name="제목 2"/>
          <p:cNvSpPr txBox="1">
            <a:spLocks/>
          </p:cNvSpPr>
          <p:nvPr/>
        </p:nvSpPr>
        <p:spPr>
          <a:xfrm>
            <a:off x="609600" y="427038"/>
            <a:ext cx="8229600" cy="85882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2800" b="1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800" b="1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▶</a:t>
            </a:r>
            <a:r>
              <a:rPr lang="en-US" altLang="ko-KR" sz="28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2013</a:t>
            </a:r>
            <a:r>
              <a:rPr lang="en-US" altLang="ko-KR" sz="28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맑은 고딕"/>
                <a:ea typeface="맑은 고딕"/>
                <a:cs typeface="+mj-cs"/>
              </a:rPr>
              <a:t>∙</a:t>
            </a:r>
            <a:r>
              <a:rPr lang="en-US" altLang="ko-KR" sz="28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2014 </a:t>
            </a:r>
            <a:r>
              <a:rPr lang="ko-KR" altLang="en-US" sz="28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서울 </a:t>
            </a:r>
            <a:r>
              <a:rPr lang="en-US" altLang="ko-KR" sz="28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 </a:t>
            </a:r>
            <a:r>
              <a:rPr lang="ko-KR" altLang="en-US" sz="28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중학의 학생 선택 프로그램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428736"/>
            <a:ext cx="75724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 </a:t>
            </a:r>
            <a:r>
              <a:rPr lang="en-US" altLang="ko-KR" dirty="0" smtClean="0"/>
              <a:t>2013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나</a:t>
            </a:r>
            <a:r>
              <a:rPr lang="en-US" altLang="ko-KR" dirty="0" smtClean="0"/>
              <a:t>. 2014</a:t>
            </a:r>
          </a:p>
          <a:p>
            <a:r>
              <a:rPr lang="en-US" altLang="ko-KR" dirty="0" smtClean="0"/>
              <a:t>       </a:t>
            </a:r>
          </a:p>
          <a:p>
            <a:r>
              <a:rPr lang="en-US" altLang="ko-KR" dirty="0" smtClean="0"/>
              <a:t>     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       - </a:t>
            </a:r>
            <a:r>
              <a:rPr lang="ko-KR" altLang="en-US" b="1" dirty="0" smtClean="0">
                <a:solidFill>
                  <a:srgbClr val="C00000"/>
                </a:solidFill>
              </a:rPr>
              <a:t>과학기술 분야의 프로그램이 극히 빈약함</a:t>
            </a:r>
            <a:endParaRPr lang="ko-KR" altLang="en-US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428728" y="1857364"/>
          <a:ext cx="6715172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928694"/>
                <a:gridCol w="1071570"/>
                <a:gridCol w="785818"/>
                <a:gridCol w="928694"/>
                <a:gridCol w="857256"/>
                <a:gridCol w="1000132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프로그램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통기타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디자인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만화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사진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공예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요리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IT</a:t>
                      </a:r>
                      <a:r>
                        <a:rPr lang="ko-KR" altLang="en-US" sz="1600" dirty="0" smtClean="0"/>
                        <a:t>전문가</a:t>
                      </a:r>
                      <a:endParaRPr lang="ko-KR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지도교사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강 사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미술교사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교사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교사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강사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강사</a:t>
                      </a:r>
                      <a:endParaRPr lang="ko-KR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장    소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교실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교실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교실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 smtClean="0"/>
                        <a:t>미술실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 smtClean="0"/>
                        <a:t>가정실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컴퓨터실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428728" y="3929066"/>
          <a:ext cx="6715172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1000132"/>
                <a:gridCol w="1000132"/>
                <a:gridCol w="785818"/>
                <a:gridCol w="1000132"/>
                <a:gridCol w="1500198"/>
                <a:gridCol w="285752"/>
              </a:tblGrid>
              <a:tr h="64294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프로그램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고전읽기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수리탐구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생활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수학</a:t>
                      </a:r>
                      <a:endParaRPr lang="en-US" altLang="ko-KR" sz="1600" dirty="0" smtClean="0"/>
                    </a:p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시회탐구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 smtClean="0"/>
                        <a:t>모형만들기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</a:tr>
              <a:tr h="2905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지도교사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강 사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미술교사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교사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교사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     강사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장    소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교실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교실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교실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/>
                        <a:t>미술실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컴퓨터실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214422"/>
            <a:ext cx="8429684" cy="52149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en-US" altLang="ko-KR" sz="1200" dirty="0" smtClean="0">
              <a:solidFill>
                <a:srgbClr val="0070C0"/>
              </a:solidFill>
              <a:latin typeface="HY견고딕" pitchFamily="18" charset="-127"/>
              <a:ea typeface="HY견고딕" pitchFamily="18" charset="-127"/>
            </a:endParaRPr>
          </a:p>
          <a:p>
            <a:pPr>
              <a:buFontTx/>
              <a:buChar char="-"/>
            </a:pPr>
            <a:r>
              <a:rPr lang="ko-KR" altLang="en-US" sz="2000" dirty="0" smtClean="0"/>
              <a:t> 현 상황에서 </a:t>
            </a:r>
            <a:r>
              <a:rPr lang="ko-KR" altLang="en-US" sz="2000" dirty="0" err="1" smtClean="0"/>
              <a:t>자유학기제에</a:t>
            </a:r>
            <a:r>
              <a:rPr lang="ko-KR" altLang="en-US" sz="2000" dirty="0" smtClean="0"/>
              <a:t> 의해 가장 타격이 예상되는 분야는</a:t>
            </a:r>
            <a:endParaRPr lang="en-US" altLang="ko-KR" sz="2000" dirty="0" smtClean="0"/>
          </a:p>
          <a:p>
            <a:pPr>
              <a:buNone/>
            </a:pPr>
            <a:r>
              <a:rPr lang="ko-KR" altLang="en-US" sz="2000" dirty="0" smtClean="0"/>
              <a:t>    과학기술</a:t>
            </a:r>
            <a:endParaRPr lang="en-US" altLang="ko-KR" sz="2000" dirty="0" smtClean="0"/>
          </a:p>
          <a:p>
            <a:pPr>
              <a:buFontTx/>
              <a:buChar char="-"/>
            </a:pPr>
            <a:endParaRPr lang="en-US" altLang="ko-KR" sz="800" dirty="0" smtClean="0"/>
          </a:p>
          <a:p>
            <a:pPr>
              <a:buFontTx/>
              <a:buChar char="-"/>
            </a:pPr>
            <a:r>
              <a:rPr lang="ko-KR" altLang="en-US" sz="2000" dirty="0" smtClean="0"/>
              <a:t>학생들이 가장 선호하는 </a:t>
            </a:r>
            <a:r>
              <a:rPr lang="ko-KR" altLang="en-US" sz="2000" dirty="0" err="1" smtClean="0"/>
              <a:t>자유학기제</a:t>
            </a:r>
            <a:r>
              <a:rPr lang="ko-KR" altLang="en-US" sz="2000" dirty="0" smtClean="0"/>
              <a:t> 운영 모형은 </a:t>
            </a:r>
            <a:r>
              <a:rPr lang="en-US" altLang="ko-KR" sz="2000" dirty="0" smtClean="0"/>
              <a:t>‘</a:t>
            </a:r>
            <a:r>
              <a:rPr lang="ko-KR" altLang="en-US" sz="2000" dirty="0" smtClean="0"/>
              <a:t>예술 체육 중점모형</a:t>
            </a:r>
            <a:r>
              <a:rPr lang="en-US" altLang="ko-KR" sz="2000" dirty="0" smtClean="0"/>
              <a:t>’(</a:t>
            </a:r>
            <a:r>
              <a:rPr lang="ko-KR" altLang="en-US" sz="2000" dirty="0" smtClean="0"/>
              <a:t>전체 </a:t>
            </a:r>
            <a:r>
              <a:rPr lang="en-US" altLang="ko-KR" sz="2000" dirty="0" smtClean="0"/>
              <a:t>40%) ( 2013.8.23. </a:t>
            </a:r>
            <a:r>
              <a:rPr lang="ko-KR" altLang="en-US" sz="2000" dirty="0" err="1" smtClean="0"/>
              <a:t>머니투데이</a:t>
            </a:r>
            <a:r>
              <a:rPr lang="en-US" altLang="ko-KR" sz="2000" dirty="0" smtClean="0"/>
              <a:t>)</a:t>
            </a:r>
          </a:p>
          <a:p>
            <a:pPr>
              <a:buFontTx/>
              <a:buChar char="-"/>
            </a:pPr>
            <a:endParaRPr lang="en-US" altLang="ko-KR" sz="2000" dirty="0" smtClean="0"/>
          </a:p>
          <a:p>
            <a:pPr>
              <a:buNone/>
            </a:pPr>
            <a:r>
              <a:rPr lang="ko-KR" altLang="en-US" sz="2400" dirty="0" smtClean="0">
                <a:solidFill>
                  <a:srgbClr val="00B050"/>
                </a:solidFill>
                <a:latin typeface="맑은 고딕"/>
                <a:ea typeface="맑은 고딕"/>
              </a:rPr>
              <a:t>▶</a:t>
            </a:r>
            <a:r>
              <a:rPr lang="ko-KR" altLang="en-US" sz="2400" dirty="0" smtClean="0">
                <a:solidFill>
                  <a:srgbClr val="0070C0"/>
                </a:solidFill>
                <a:latin typeface="맑은 고딕"/>
                <a:ea typeface="맑은 고딕"/>
              </a:rPr>
              <a:t> </a:t>
            </a:r>
            <a:r>
              <a:rPr lang="ko-KR" altLang="en-US" sz="2400" dirty="0" smtClean="0">
                <a:solidFill>
                  <a:srgbClr val="00B050"/>
                </a:solidFill>
                <a:latin typeface="+mj-lt"/>
              </a:rPr>
              <a:t>과학기술 분야에 대한 </a:t>
            </a:r>
            <a:r>
              <a:rPr lang="ko-KR" altLang="en-US" sz="2400" dirty="0" smtClean="0">
                <a:solidFill>
                  <a:srgbClr val="C00000"/>
                </a:solidFill>
                <a:latin typeface="+mj-lt"/>
              </a:rPr>
              <a:t>진로지도학습</a:t>
            </a:r>
            <a:r>
              <a:rPr lang="ko-KR" altLang="en-US" sz="2400" dirty="0" smtClean="0">
                <a:solidFill>
                  <a:srgbClr val="00B050"/>
                </a:solidFill>
                <a:latin typeface="+mj-lt"/>
              </a:rPr>
              <a:t> 사례</a:t>
            </a:r>
            <a:endParaRPr lang="en-US" altLang="ko-KR" sz="2400" dirty="0" smtClean="0">
              <a:solidFill>
                <a:srgbClr val="00B050"/>
              </a:solidFill>
              <a:latin typeface="+mj-lt"/>
            </a:endParaRPr>
          </a:p>
          <a:p>
            <a:pPr>
              <a:buFontTx/>
              <a:buChar char="-"/>
            </a:pPr>
            <a:endParaRPr lang="en-US" altLang="ko-KR" sz="2000" dirty="0" smtClean="0"/>
          </a:p>
          <a:p>
            <a:pPr>
              <a:buFontTx/>
              <a:buChar char="-"/>
            </a:pPr>
            <a:r>
              <a:rPr lang="ko-KR" altLang="en-US" sz="2000" dirty="0" smtClean="0"/>
              <a:t>과학과 연계한 진로 창의 체험 활동 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서울 </a:t>
            </a:r>
            <a:r>
              <a:rPr lang="en-US" altLang="ko-KR" sz="2000" dirty="0" smtClean="0"/>
              <a:t>D </a:t>
            </a:r>
            <a:r>
              <a:rPr lang="ko-KR" altLang="en-US" sz="2000" dirty="0" smtClean="0"/>
              <a:t>중학</a:t>
            </a:r>
            <a:r>
              <a:rPr lang="en-US" altLang="ko-KR" sz="2000" dirty="0" smtClean="0"/>
              <a:t>,2013) </a:t>
            </a:r>
          </a:p>
          <a:p>
            <a:pPr>
              <a:buNone/>
            </a:pPr>
            <a:r>
              <a:rPr lang="ko-KR" altLang="en-US" sz="2000" dirty="0" smtClean="0"/>
              <a:t>    하루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학년 전체가 국립과천과학관 전시관람에 그침</a:t>
            </a:r>
            <a:endParaRPr lang="en-US" altLang="ko-KR" sz="2000" dirty="0" smtClean="0"/>
          </a:p>
          <a:p>
            <a:pPr>
              <a:buFontTx/>
              <a:buChar char="-"/>
            </a:pPr>
            <a:r>
              <a:rPr lang="ko-KR" altLang="en-US" sz="2000" dirty="0" smtClean="0">
                <a:solidFill>
                  <a:srgbClr val="C00000"/>
                </a:solidFill>
              </a:rPr>
              <a:t>이에 대해 과학교과에 대한 흥미와 관심을 유발하고 스스로 </a:t>
            </a:r>
            <a:endParaRPr lang="en-US" altLang="ko-KR" sz="20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altLang="ko-KR" sz="2000" dirty="0" smtClean="0">
                <a:solidFill>
                  <a:srgbClr val="C00000"/>
                </a:solidFill>
              </a:rPr>
              <a:t>   </a:t>
            </a:r>
            <a:r>
              <a:rPr lang="ko-KR" altLang="en-US" sz="2000" dirty="0" smtClean="0">
                <a:solidFill>
                  <a:srgbClr val="C00000"/>
                </a:solidFill>
              </a:rPr>
              <a:t>이공계분야의 진로를 결정할 수 있는 동기를 부여했다는 평가는 </a:t>
            </a:r>
            <a:endParaRPr lang="en-US" altLang="ko-KR" sz="20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altLang="ko-KR" sz="2000" dirty="0" smtClean="0">
                <a:solidFill>
                  <a:srgbClr val="C00000"/>
                </a:solidFill>
              </a:rPr>
              <a:t>   </a:t>
            </a:r>
            <a:r>
              <a:rPr lang="ko-KR" altLang="en-US" sz="2000" dirty="0" smtClean="0">
                <a:solidFill>
                  <a:srgbClr val="C00000"/>
                </a:solidFill>
              </a:rPr>
              <a:t>이해하기 어려움</a:t>
            </a:r>
            <a:endParaRPr lang="en-US" altLang="ko-KR" sz="20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endParaRPr lang="en-US" altLang="ko-KR" sz="20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47CBD92-8E89-47D9-A331-527622744E35}" type="slidenum">
              <a:rPr lang="ko-KR" altLang="en-US" smtClean="0"/>
              <a:pPr/>
              <a:t>6</a:t>
            </a:fld>
            <a:endParaRPr lang="ko-KR" altLang="en-US"/>
          </a:p>
        </p:txBody>
      </p:sp>
      <p:sp>
        <p:nvSpPr>
          <p:cNvPr id="5" name="제목 2"/>
          <p:cNvSpPr>
            <a:spLocks noGrp="1"/>
          </p:cNvSpPr>
          <p:nvPr>
            <p:ph type="title"/>
          </p:nvPr>
        </p:nvSpPr>
        <p:spPr>
          <a:xfrm>
            <a:off x="428596" y="428604"/>
            <a:ext cx="6643734" cy="582594"/>
          </a:xfr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r>
              <a:rPr lang="en-US" altLang="ko-KR" sz="2800" dirty="0" smtClean="0">
                <a:latin typeface="맑은 고딕"/>
                <a:ea typeface="맑은 고딕"/>
              </a:rPr>
              <a:t>Ⅱ</a:t>
            </a:r>
            <a:r>
              <a:rPr lang="en-US" altLang="ko-KR" sz="2800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800" dirty="0" smtClean="0">
                <a:latin typeface="HY헤드라인M" pitchFamily="18" charset="-127"/>
                <a:ea typeface="HY헤드라인M" pitchFamily="18" charset="-127"/>
              </a:rPr>
              <a:t>과학기술발전과 </a:t>
            </a:r>
            <a:r>
              <a:rPr lang="ko-KR" altLang="en-US" sz="2800" dirty="0" err="1" smtClean="0">
                <a:latin typeface="HY헤드라인M" pitchFamily="18" charset="-127"/>
                <a:ea typeface="HY헤드라인M" pitchFamily="18" charset="-127"/>
              </a:rPr>
              <a:t>자유학기제</a:t>
            </a:r>
            <a:endParaRPr lang="ko-KR" altLang="en-US" sz="28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CBD92-8E89-47D9-A331-527622744E35}" type="slidenum">
              <a:rPr lang="ko-KR" altLang="en-US" smtClean="0"/>
              <a:pPr/>
              <a:t>7</a:t>
            </a:fld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571472" y="1000108"/>
            <a:ext cx="807249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600" dirty="0" smtClean="0"/>
              <a:t>  </a:t>
            </a:r>
            <a:r>
              <a:rPr lang="ko-KR" altLang="en-US" sz="2600" dirty="0" smtClean="0">
                <a:latin typeface="맑은 고딕"/>
                <a:ea typeface="맑은 고딕"/>
              </a:rPr>
              <a:t>▶</a:t>
            </a:r>
            <a:r>
              <a:rPr lang="ko-KR" altLang="en-US" sz="2600" dirty="0" smtClean="0"/>
              <a:t>과학관련 진로탐색과 협동학습 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서울 </a:t>
            </a:r>
            <a:r>
              <a:rPr lang="en-US" altLang="ko-KR" sz="2000" dirty="0" smtClean="0"/>
              <a:t>K </a:t>
            </a:r>
            <a:r>
              <a:rPr lang="ko-KR" altLang="en-US" sz="2000" dirty="0" smtClean="0"/>
              <a:t>중학</a:t>
            </a:r>
            <a:r>
              <a:rPr lang="en-US" altLang="ko-KR" sz="2000" dirty="0" smtClean="0"/>
              <a:t>,2013)</a:t>
            </a:r>
          </a:p>
          <a:p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sz="2400" dirty="0" smtClean="0">
                <a:solidFill>
                  <a:srgbClr val="00B050"/>
                </a:solidFill>
                <a:latin typeface="맑은 고딕"/>
                <a:ea typeface="맑은 고딕"/>
              </a:rPr>
              <a:t>   </a:t>
            </a:r>
            <a:r>
              <a:rPr lang="ko-KR" altLang="en-US" sz="2400" dirty="0" smtClean="0">
                <a:solidFill>
                  <a:srgbClr val="C00000"/>
                </a:solidFill>
                <a:latin typeface="맑은 고딕"/>
                <a:ea typeface="맑은 고딕"/>
              </a:rPr>
              <a:t>▷ </a:t>
            </a:r>
            <a:r>
              <a:rPr lang="ko-KR" altLang="en-US" sz="2400" dirty="0" smtClean="0">
                <a:solidFill>
                  <a:srgbClr val="C00000"/>
                </a:solidFill>
              </a:rPr>
              <a:t>학생들의 흥미를 유발하는 자기 주도적 활동</a:t>
            </a:r>
            <a:endParaRPr lang="en-US" altLang="ko-KR" sz="2400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/>
              <a:t>     </a:t>
            </a:r>
            <a:r>
              <a:rPr lang="en-US" altLang="ko-KR" dirty="0" smtClean="0"/>
              <a:t>- </a:t>
            </a:r>
            <a:r>
              <a:rPr lang="ko-KR" altLang="en-US" dirty="0" smtClean="0"/>
              <a:t>교과서의 탐구 실험 </a:t>
            </a:r>
            <a:r>
              <a:rPr lang="en-US" altLang="ko-KR" dirty="0" smtClean="0"/>
              <a:t>23</a:t>
            </a:r>
            <a:r>
              <a:rPr lang="ko-KR" altLang="en-US" dirty="0" smtClean="0"/>
              <a:t>회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    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교과서외</a:t>
            </a:r>
            <a:r>
              <a:rPr lang="ko-KR" altLang="en-US" dirty="0" smtClean="0"/>
              <a:t> 동기유발 실험 실시 </a:t>
            </a:r>
            <a:r>
              <a:rPr lang="en-US" altLang="ko-KR" dirty="0" smtClean="0"/>
              <a:t>4</a:t>
            </a:r>
            <a:r>
              <a:rPr lang="ko-KR" altLang="en-US" dirty="0" smtClean="0"/>
              <a:t>회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 smtClean="0"/>
              <a:t>     - 4</a:t>
            </a:r>
            <a:r>
              <a:rPr lang="ko-KR" altLang="en-US" dirty="0" smtClean="0"/>
              <a:t>인 </a:t>
            </a:r>
            <a:r>
              <a:rPr lang="en-US" altLang="ko-KR" dirty="0" smtClean="0"/>
              <a:t>1</a:t>
            </a:r>
            <a:r>
              <a:rPr lang="ko-KR" altLang="en-US" dirty="0" smtClean="0"/>
              <a:t>조의 자발적 협동수업 형태</a:t>
            </a:r>
            <a:endParaRPr lang="en-US" altLang="ko-KR" dirty="0" smtClean="0"/>
          </a:p>
          <a:p>
            <a:pPr>
              <a:lnSpc>
                <a:spcPct val="200000"/>
              </a:lnSpc>
            </a:pPr>
            <a:r>
              <a:rPr lang="ko-KR" altLang="en-US" sz="2400" dirty="0" smtClean="0">
                <a:solidFill>
                  <a:srgbClr val="00B050"/>
                </a:solidFill>
                <a:latin typeface="맑은 고딕"/>
              </a:rPr>
              <a:t>   </a:t>
            </a:r>
            <a:r>
              <a:rPr lang="ko-KR" altLang="en-US" sz="2400" dirty="0" smtClean="0">
                <a:solidFill>
                  <a:srgbClr val="C00000"/>
                </a:solidFill>
                <a:latin typeface="맑은 고딕"/>
                <a:ea typeface="맑은 고딕"/>
              </a:rPr>
              <a:t>▷</a:t>
            </a:r>
            <a:r>
              <a:rPr lang="ko-KR" altLang="en-US" sz="2400" dirty="0" smtClean="0">
                <a:solidFill>
                  <a:srgbClr val="C00000"/>
                </a:solidFill>
                <a:latin typeface="맑은 고딕"/>
              </a:rPr>
              <a:t> </a:t>
            </a:r>
            <a:r>
              <a:rPr lang="ko-KR" altLang="en-US" sz="2400" dirty="0" smtClean="0">
                <a:solidFill>
                  <a:srgbClr val="C00000"/>
                </a:solidFill>
              </a:rPr>
              <a:t>학생활동 중심의 과학협동 학습</a:t>
            </a:r>
            <a:endParaRPr lang="en-US" altLang="ko-KR" sz="2400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 smtClean="0"/>
              <a:t>    </a:t>
            </a:r>
            <a:r>
              <a:rPr lang="en-US" altLang="ko-KR" dirty="0" smtClean="0"/>
              <a:t>-   </a:t>
            </a:r>
            <a:r>
              <a:rPr lang="ko-KR" altLang="en-US" dirty="0" err="1" smtClean="0"/>
              <a:t>과학송</a:t>
            </a:r>
            <a:r>
              <a:rPr lang="ko-KR" altLang="en-US" dirty="0" smtClean="0"/>
              <a:t> 함께 부르기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sz="2000" dirty="0" smtClean="0"/>
              <a:t>    </a:t>
            </a:r>
            <a:r>
              <a:rPr lang="en-US" altLang="ko-KR" dirty="0" smtClean="0"/>
              <a:t>-  </a:t>
            </a:r>
            <a:r>
              <a:rPr lang="ko-KR" altLang="en-US" dirty="0" smtClean="0"/>
              <a:t>과학관련 직업 조사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 smtClean="0"/>
              <a:t>    -  </a:t>
            </a:r>
            <a:r>
              <a:rPr lang="ko-KR" altLang="en-US" dirty="0" smtClean="0"/>
              <a:t>활발한 토론 수업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 smtClean="0"/>
              <a:t>    -  </a:t>
            </a:r>
            <a:r>
              <a:rPr lang="ko-KR" altLang="en-US" dirty="0" smtClean="0"/>
              <a:t>실험 위주의 수업</a:t>
            </a:r>
            <a:endParaRPr lang="en-US" altLang="ko-KR" dirty="0" smtClean="0"/>
          </a:p>
          <a:p>
            <a:pPr>
              <a:lnSpc>
                <a:spcPct val="150000"/>
              </a:lnSpc>
              <a:buFontTx/>
              <a:buChar char="-"/>
            </a:pP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CBD92-8E89-47D9-A331-527622744E35}" type="slidenum">
              <a:rPr lang="ko-KR" altLang="en-US" smtClean="0"/>
              <a:pPr/>
              <a:t>8</a:t>
            </a:fld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642910" y="1214422"/>
            <a:ext cx="792961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solidFill>
                  <a:srgbClr val="00B050"/>
                </a:solidFill>
                <a:latin typeface="맑은 고딕"/>
              </a:rPr>
              <a:t>   </a:t>
            </a:r>
            <a:r>
              <a:rPr lang="ko-KR" altLang="en-US" sz="2400" b="1" dirty="0" smtClean="0">
                <a:solidFill>
                  <a:srgbClr val="00B050"/>
                </a:solidFill>
                <a:latin typeface="맑은 고딕"/>
                <a:ea typeface="맑은 고딕"/>
              </a:rPr>
              <a:t>▶</a:t>
            </a:r>
            <a:r>
              <a:rPr lang="ko-KR" altLang="en-US" sz="2400" b="1" dirty="0" smtClean="0">
                <a:solidFill>
                  <a:srgbClr val="00B050"/>
                </a:solidFill>
                <a:latin typeface="맑은 고딕"/>
              </a:rPr>
              <a:t>  과학교과 진로체험 캠프활동</a:t>
            </a:r>
            <a:endParaRPr lang="en-US" altLang="ko-KR" sz="2400" b="1" dirty="0" smtClean="0">
              <a:solidFill>
                <a:srgbClr val="00B050"/>
              </a:solidFill>
            </a:endParaRPr>
          </a:p>
          <a:p>
            <a:pPr marL="0" lvl="5">
              <a:buFont typeface="Arial" pitchFamily="34" charset="0"/>
              <a:buChar char="•"/>
            </a:pPr>
            <a:endParaRPr lang="en-US" altLang="ko-KR" dirty="0" smtClean="0"/>
          </a:p>
          <a:p>
            <a:pPr marL="0" lvl="5"/>
            <a:r>
              <a:rPr lang="en-US" altLang="ko-KR" dirty="0" smtClean="0"/>
              <a:t>      -  </a:t>
            </a:r>
            <a:r>
              <a:rPr lang="ko-KR" altLang="en-US" dirty="0" smtClean="0"/>
              <a:t>과학 캠프 </a:t>
            </a:r>
            <a:r>
              <a:rPr lang="en-US" altLang="ko-KR" dirty="0" smtClean="0"/>
              <a:t>(40</a:t>
            </a:r>
            <a:r>
              <a:rPr lang="ko-KR" altLang="en-US" dirty="0" smtClean="0"/>
              <a:t>명</a:t>
            </a:r>
            <a:r>
              <a:rPr lang="en-US" altLang="ko-KR" dirty="0" smtClean="0"/>
              <a:t>, 1</a:t>
            </a:r>
            <a:r>
              <a:rPr lang="ko-KR" altLang="en-US" dirty="0" smtClean="0"/>
              <a:t>일</a:t>
            </a:r>
            <a:r>
              <a:rPr lang="en-US" altLang="ko-KR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      -  </a:t>
            </a:r>
            <a:r>
              <a:rPr lang="ko-KR" altLang="en-US" dirty="0" smtClean="0"/>
              <a:t>참여지도 교사 </a:t>
            </a:r>
            <a:r>
              <a:rPr lang="en-US" altLang="ko-KR" dirty="0" smtClean="0"/>
              <a:t>5</a:t>
            </a:r>
            <a:r>
              <a:rPr lang="ko-KR" altLang="en-US" dirty="0" smtClean="0"/>
              <a:t>명 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 smtClean="0"/>
              <a:t>      -  </a:t>
            </a:r>
            <a:r>
              <a:rPr lang="ko-KR" altLang="en-US" dirty="0" smtClean="0"/>
              <a:t>비행기 만들기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교량 만들기</a:t>
            </a:r>
            <a:endParaRPr lang="en-US" altLang="ko-KR" dirty="0" smtClean="0"/>
          </a:p>
          <a:p>
            <a:r>
              <a:rPr lang="ko-KR" altLang="en-US" dirty="0" smtClean="0"/>
              <a:t>     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생물 키우기를 통한 생명존중과 자연에 대한 경이감 인식</a:t>
            </a:r>
            <a:endParaRPr lang="en-US" altLang="ko-KR" dirty="0" smtClean="0"/>
          </a:p>
          <a:p>
            <a:pPr>
              <a:buFontTx/>
              <a:buChar char="-"/>
            </a:pPr>
            <a:endParaRPr lang="en-US" altLang="ko-KR" dirty="0" smtClean="0"/>
          </a:p>
          <a:p>
            <a:pPr>
              <a:buFontTx/>
              <a:buChar char="-"/>
            </a:pP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 smtClean="0"/>
              <a:t> </a:t>
            </a:r>
            <a:r>
              <a:rPr lang="ko-KR" altLang="en-US" b="1" dirty="0" smtClean="0">
                <a:solidFill>
                  <a:srgbClr val="C00000"/>
                </a:solidFill>
                <a:latin typeface="맑은 고딕"/>
              </a:rPr>
              <a:t>▶ 시사점 </a:t>
            </a:r>
            <a:r>
              <a:rPr lang="en-US" altLang="ko-KR" b="1" dirty="0" smtClean="0">
                <a:solidFill>
                  <a:srgbClr val="C00000"/>
                </a:solidFill>
                <a:latin typeface="맑은 고딕"/>
              </a:rPr>
              <a:t>: - </a:t>
            </a:r>
            <a:r>
              <a:rPr lang="ko-KR" altLang="en-US" b="1" dirty="0" smtClean="0">
                <a:solidFill>
                  <a:srgbClr val="C00000"/>
                </a:solidFill>
                <a:latin typeface="맑은 고딕"/>
              </a:rPr>
              <a:t>외부  리소스 부재로 깊이 있는 활동 미비</a:t>
            </a:r>
            <a:endParaRPr lang="en-US" altLang="ko-KR" b="1" dirty="0" smtClean="0">
              <a:solidFill>
                <a:srgbClr val="C00000"/>
              </a:solidFill>
              <a:latin typeface="맑은 고딕"/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rgbClr val="C00000"/>
                </a:solidFill>
                <a:latin typeface="맑은 고딕"/>
              </a:rPr>
              <a:t>                - </a:t>
            </a:r>
            <a:r>
              <a:rPr lang="ko-KR" altLang="en-US" b="1" dirty="0" smtClean="0">
                <a:solidFill>
                  <a:srgbClr val="C00000"/>
                </a:solidFill>
                <a:latin typeface="맑은 고딕"/>
              </a:rPr>
              <a:t>진로 지도 보다는 과학교과의 심화학습 경향</a:t>
            </a:r>
            <a:endParaRPr lang="en-US" altLang="ko-KR" b="1" dirty="0" smtClean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CBD92-8E89-47D9-A331-527622744E35}" type="slidenum">
              <a:rPr lang="ko-KR" altLang="en-US" smtClean="0"/>
              <a:pPr/>
              <a:t>9</a:t>
            </a:fld>
            <a:endParaRPr lang="ko-KR" altLang="en-US"/>
          </a:p>
        </p:txBody>
      </p:sp>
      <p:sp>
        <p:nvSpPr>
          <p:cNvPr id="4" name="제목 2"/>
          <p:cNvSpPr txBox="1">
            <a:spLocks/>
          </p:cNvSpPr>
          <p:nvPr/>
        </p:nvSpPr>
        <p:spPr>
          <a:xfrm>
            <a:off x="500034" y="928670"/>
            <a:ext cx="7429552" cy="1000132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8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맑은 고딕"/>
                <a:ea typeface="맑은 고딕"/>
                <a:cs typeface="+mj-cs"/>
              </a:rPr>
              <a:t>Ⅲ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. </a:t>
            </a:r>
            <a:r>
              <a:rPr lang="ko-KR" altLang="en-US" sz="28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  <a:cs typeface="+mj-cs"/>
              </a:rPr>
              <a:t>민간참여를 통한 과학기술 프로그램의  </a:t>
            </a:r>
            <a:endParaRPr lang="en-US" altLang="ko-KR" sz="2800" b="1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28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  <a:cs typeface="+mj-cs"/>
              </a:rPr>
              <a:t>     활성화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1571612"/>
            <a:ext cx="778674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C00000"/>
                </a:solidFill>
              </a:rPr>
              <a:t>         </a:t>
            </a:r>
            <a:r>
              <a:rPr lang="ko-KR" altLang="en-US" sz="2000" b="1" dirty="0" smtClean="0">
                <a:solidFill>
                  <a:srgbClr val="C00000"/>
                </a:solidFill>
                <a:latin typeface="맑은 고딕"/>
                <a:ea typeface="맑은 고딕"/>
              </a:rPr>
              <a:t>▶ </a:t>
            </a:r>
            <a:r>
              <a:rPr lang="ko-KR" altLang="en-US" sz="2000" b="1" dirty="0" smtClean="0">
                <a:solidFill>
                  <a:srgbClr val="C00000"/>
                </a:solidFill>
              </a:rPr>
              <a:t>민간의 과학기술 분야 </a:t>
            </a:r>
            <a:r>
              <a:rPr lang="ko-KR" altLang="en-US" sz="2000" b="1" dirty="0" err="1" smtClean="0">
                <a:solidFill>
                  <a:srgbClr val="C00000"/>
                </a:solidFill>
              </a:rPr>
              <a:t>자유학기제</a:t>
            </a:r>
            <a:r>
              <a:rPr lang="ko-KR" altLang="en-US" sz="2000" b="1" dirty="0" smtClean="0">
                <a:solidFill>
                  <a:srgbClr val="C00000"/>
                </a:solidFill>
              </a:rPr>
              <a:t> 프로그램 개발 사례 </a:t>
            </a:r>
            <a:endParaRPr lang="en-US" altLang="ko-KR" sz="2000" b="1" dirty="0" smtClean="0">
              <a:solidFill>
                <a:srgbClr val="C00000"/>
              </a:solidFill>
            </a:endParaRPr>
          </a:p>
          <a:p>
            <a:r>
              <a:rPr lang="en-US" altLang="ko-KR" sz="1600" b="1" dirty="0" smtClean="0">
                <a:solidFill>
                  <a:srgbClr val="C00000"/>
                </a:solidFill>
              </a:rPr>
              <a:t>                                                   (</a:t>
            </a:r>
            <a:r>
              <a:rPr lang="ko-KR" altLang="en-US" sz="1600" b="1" dirty="0" smtClean="0">
                <a:solidFill>
                  <a:srgbClr val="C00000"/>
                </a:solidFill>
              </a:rPr>
              <a:t>과학기술문화협동조합을 중심으로</a:t>
            </a:r>
            <a:r>
              <a:rPr lang="en-US" altLang="ko-KR" sz="1600" b="1" dirty="0" smtClean="0">
                <a:solidFill>
                  <a:srgbClr val="C00000"/>
                </a:solidFill>
              </a:rPr>
              <a:t>)</a:t>
            </a:r>
          </a:p>
          <a:p>
            <a:endParaRPr lang="en-US" altLang="ko-KR" sz="1600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취지 </a:t>
            </a:r>
            <a:r>
              <a:rPr lang="en-US" altLang="ko-KR" dirty="0" smtClean="0"/>
              <a:t>:  </a:t>
            </a:r>
            <a:r>
              <a:rPr lang="en-US" altLang="ko-KR" dirty="0" smtClean="0"/>
              <a:t>  </a:t>
            </a:r>
            <a:r>
              <a:rPr lang="ko-KR" altLang="en-US" dirty="0" smtClean="0"/>
              <a:t>과학기술 </a:t>
            </a:r>
            <a:r>
              <a:rPr lang="ko-KR" altLang="en-US" dirty="0" smtClean="0"/>
              <a:t>분야의 </a:t>
            </a:r>
            <a:r>
              <a:rPr lang="ko-KR" altLang="en-US" dirty="0" smtClean="0"/>
              <a:t>질 높은 </a:t>
            </a:r>
            <a:r>
              <a:rPr lang="ko-KR" altLang="en-US" dirty="0" err="1" smtClean="0"/>
              <a:t>자유학기제</a:t>
            </a:r>
            <a:r>
              <a:rPr lang="ko-KR" altLang="en-US" dirty="0" smtClean="0"/>
              <a:t> </a:t>
            </a:r>
            <a:r>
              <a:rPr lang="ko-KR" altLang="en-US" dirty="0" smtClean="0"/>
              <a:t>프로그램을  서비스</a:t>
            </a:r>
            <a:endParaRPr lang="en-US" altLang="ko-KR" dirty="0" smtClean="0"/>
          </a:p>
          <a:p>
            <a:r>
              <a:rPr lang="en-US" altLang="ko-KR" dirty="0" smtClean="0"/>
              <a:t>             </a:t>
            </a:r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효과 </a:t>
            </a:r>
            <a:r>
              <a:rPr lang="en-US" altLang="ko-KR" dirty="0" smtClean="0"/>
              <a:t>:  </a:t>
            </a:r>
            <a:r>
              <a:rPr lang="en-US" altLang="ko-KR" dirty="0" smtClean="0">
                <a:latin typeface="맑은 고딕"/>
                <a:ea typeface="맑은 고딕"/>
              </a:rPr>
              <a:t>∙  </a:t>
            </a:r>
            <a:r>
              <a:rPr lang="ko-KR" altLang="en-US" b="1" dirty="0" smtClean="0">
                <a:solidFill>
                  <a:srgbClr val="002060"/>
                </a:solidFill>
              </a:rPr>
              <a:t>각 학교에</a:t>
            </a:r>
            <a:r>
              <a:rPr lang="en-US" altLang="ko-KR" b="1" dirty="0" smtClean="0">
                <a:solidFill>
                  <a:srgbClr val="002060"/>
                </a:solidFill>
              </a:rPr>
              <a:t> </a:t>
            </a:r>
            <a:r>
              <a:rPr lang="ko-KR" altLang="en-US" b="1" dirty="0" smtClean="0">
                <a:solidFill>
                  <a:srgbClr val="002060"/>
                </a:solidFill>
              </a:rPr>
              <a:t>보급하여 빈약한 과학기술 </a:t>
            </a:r>
            <a:r>
              <a:rPr lang="ko-KR" altLang="en-US" b="1" dirty="0" smtClean="0">
                <a:solidFill>
                  <a:srgbClr val="002060"/>
                </a:solidFill>
              </a:rPr>
              <a:t>분야 </a:t>
            </a:r>
            <a:r>
              <a:rPr lang="ko-KR" altLang="en-US" b="1" dirty="0" err="1" smtClean="0">
                <a:solidFill>
                  <a:srgbClr val="002060"/>
                </a:solidFill>
              </a:rPr>
              <a:t>자유학기제</a:t>
            </a:r>
            <a:r>
              <a:rPr lang="ko-KR" altLang="en-US" b="1" dirty="0" smtClean="0">
                <a:solidFill>
                  <a:srgbClr val="002060"/>
                </a:solidFill>
              </a:rPr>
              <a:t> </a:t>
            </a:r>
            <a:endParaRPr lang="en-US" altLang="ko-KR" b="1" dirty="0" smtClean="0">
              <a:solidFill>
                <a:srgbClr val="002060"/>
              </a:solidFill>
            </a:endParaRPr>
          </a:p>
          <a:p>
            <a:r>
              <a:rPr lang="en-US" altLang="ko-KR" b="1" dirty="0">
                <a:solidFill>
                  <a:srgbClr val="002060"/>
                </a:solidFill>
              </a:rPr>
              <a:t> </a:t>
            </a:r>
            <a:r>
              <a:rPr lang="en-US" altLang="ko-KR" b="1" dirty="0" smtClean="0">
                <a:solidFill>
                  <a:srgbClr val="002060"/>
                </a:solidFill>
              </a:rPr>
              <a:t>          </a:t>
            </a:r>
            <a:r>
              <a:rPr lang="ko-KR" altLang="en-US" b="1" dirty="0" smtClean="0">
                <a:solidFill>
                  <a:srgbClr val="002060"/>
                </a:solidFill>
              </a:rPr>
              <a:t>     프로그램을 다양화하여  </a:t>
            </a:r>
            <a:r>
              <a:rPr lang="ko-KR" altLang="en-US" b="1" smtClean="0">
                <a:solidFill>
                  <a:srgbClr val="002060"/>
                </a:solidFill>
              </a:rPr>
              <a:t>수요에 대응</a:t>
            </a:r>
            <a:endParaRPr lang="en-US" altLang="ko-KR" b="1" dirty="0" smtClean="0">
              <a:solidFill>
                <a:srgbClr val="002060"/>
              </a:solidFill>
            </a:endParaRPr>
          </a:p>
          <a:p>
            <a:endParaRPr lang="en-US" altLang="ko-KR" dirty="0" smtClean="0"/>
          </a:p>
          <a:p>
            <a:r>
              <a:rPr lang="en-US" altLang="ko-KR" dirty="0" smtClean="0"/>
              <a:t>              </a:t>
            </a:r>
            <a:r>
              <a:rPr lang="en-US" altLang="ko-KR" b="1" dirty="0" smtClean="0">
                <a:latin typeface="맑은 고딕"/>
                <a:ea typeface="맑은 고딕"/>
              </a:rPr>
              <a:t>∙  </a:t>
            </a:r>
            <a:r>
              <a:rPr lang="ko-KR" altLang="en-US" b="1" dirty="0" smtClean="0">
                <a:latin typeface="맑은 고딕"/>
                <a:ea typeface="맑은 고딕"/>
              </a:rPr>
              <a:t>많은 학생들이 다양한 과학기술 프로그램에 접하도록 하여 </a:t>
            </a:r>
            <a:endParaRPr lang="en-US" altLang="ko-KR" b="1" dirty="0" smtClean="0">
              <a:latin typeface="맑은 고딕"/>
              <a:ea typeface="맑은 고딕"/>
            </a:endParaRPr>
          </a:p>
          <a:p>
            <a:r>
              <a:rPr lang="en-US" altLang="ko-KR" b="1" dirty="0" smtClean="0">
                <a:latin typeface="맑은 고딕"/>
                <a:ea typeface="맑은 고딕"/>
              </a:rPr>
              <a:t>                </a:t>
            </a:r>
            <a:r>
              <a:rPr lang="ko-KR" altLang="en-US" b="1" dirty="0" smtClean="0">
                <a:latin typeface="맑은 고딕"/>
                <a:ea typeface="맑은 고딕"/>
              </a:rPr>
              <a:t>진로지도 및 선택에 동기를 부여함</a:t>
            </a:r>
            <a:endParaRPr lang="en-US" altLang="ko-KR" b="1" dirty="0" smtClean="0">
              <a:latin typeface="맑은 고딕"/>
              <a:ea typeface="맑은 고딕"/>
            </a:endParaRPr>
          </a:p>
          <a:p>
            <a:endParaRPr lang="en-US" altLang="ko-KR" b="1" dirty="0" smtClean="0">
              <a:latin typeface="맑은 고딕"/>
              <a:ea typeface="맑은 고딕"/>
            </a:endParaRPr>
          </a:p>
          <a:p>
            <a:r>
              <a:rPr lang="en-US" altLang="ko-KR" dirty="0">
                <a:latin typeface="맑은 고딕"/>
                <a:ea typeface="맑은 고딕"/>
              </a:rPr>
              <a:t> </a:t>
            </a:r>
            <a:r>
              <a:rPr lang="en-US" altLang="ko-KR" dirty="0" smtClean="0">
                <a:latin typeface="맑은 고딕"/>
                <a:ea typeface="맑은 고딕"/>
              </a:rPr>
              <a:t>  </a:t>
            </a:r>
            <a:r>
              <a:rPr lang="ko-KR" altLang="en-US" dirty="0" smtClean="0">
                <a:latin typeface="맑은 고딕"/>
                <a:ea typeface="맑은 고딕"/>
              </a:rPr>
              <a:t>일정 </a:t>
            </a:r>
            <a:r>
              <a:rPr lang="en-US" altLang="ko-KR" dirty="0" smtClean="0">
                <a:latin typeface="맑은 고딕"/>
                <a:ea typeface="맑은 고딕"/>
              </a:rPr>
              <a:t>:  2015.05 - 2015.11.( </a:t>
            </a:r>
            <a:r>
              <a:rPr lang="ko-KR" altLang="en-US" dirty="0" err="1" smtClean="0">
                <a:latin typeface="맑은 고딕"/>
                <a:ea typeface="맑은 고딕"/>
              </a:rPr>
              <a:t>미래부</a:t>
            </a:r>
            <a:r>
              <a:rPr lang="ko-KR" altLang="en-US" dirty="0" smtClean="0">
                <a:latin typeface="맑은 고딕"/>
                <a:ea typeface="맑은 고딕"/>
              </a:rPr>
              <a:t> 협동조합 지원사업으로 시행 중</a:t>
            </a:r>
            <a:r>
              <a:rPr lang="en-US" altLang="ko-KR" dirty="0" smtClean="0">
                <a:latin typeface="맑은 고딕"/>
                <a:ea typeface="맑은 고딕"/>
              </a:rPr>
              <a:t>)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 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613</TotalTime>
  <Words>826</Words>
  <Application>Microsoft Office PowerPoint</Application>
  <PresentationFormat>화면 슬라이드 쇼(4:3)</PresentationFormat>
  <Paragraphs>230</Paragraphs>
  <Slides>15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광장</vt:lpstr>
      <vt:lpstr>PowerPoint 프레젠테이션</vt:lpstr>
      <vt:lpstr>차     례</vt:lpstr>
      <vt:lpstr>Ⅰ. 자유학기제와 과학기술 분야 프로그램</vt:lpstr>
      <vt:lpstr>PowerPoint 프레젠테이션</vt:lpstr>
      <vt:lpstr>PowerPoint 프레젠테이션</vt:lpstr>
      <vt:lpstr>Ⅱ. 과학기술발전과 자유학기제</vt:lpstr>
      <vt:lpstr>PowerPoint 프레젠테이션</vt:lpstr>
      <vt:lpstr>PowerPoint 프레젠테이션</vt:lpstr>
      <vt:lpstr>PowerPoint 프레젠테이션</vt:lpstr>
      <vt:lpstr> 자유학기제 프로그램 사례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프로젝트</dc:title>
  <dc:creator>A</dc:creator>
  <cp:lastModifiedBy>USER</cp:lastModifiedBy>
  <cp:revision>88</cp:revision>
  <dcterms:created xsi:type="dcterms:W3CDTF">2015-05-12T01:19:58Z</dcterms:created>
  <dcterms:modified xsi:type="dcterms:W3CDTF">2015-09-18T01:12:05Z</dcterms:modified>
</cp:coreProperties>
</file>